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4"/>
  </p:notesMasterIdLst>
  <p:sldIdLst>
    <p:sldId id="256" r:id="rId2"/>
    <p:sldId id="257" r:id="rId3"/>
    <p:sldId id="275" r:id="rId4"/>
    <p:sldId id="278" r:id="rId5"/>
    <p:sldId id="279" r:id="rId6"/>
    <p:sldId id="280" r:id="rId7"/>
    <p:sldId id="281" r:id="rId8"/>
    <p:sldId id="283" r:id="rId9"/>
    <p:sldId id="284" r:id="rId10"/>
    <p:sldId id="285" r:id="rId11"/>
    <p:sldId id="287" r:id="rId12"/>
    <p:sldId id="288" r:id="rId13"/>
    <p:sldId id="289" r:id="rId14"/>
    <p:sldId id="290" r:id="rId15"/>
    <p:sldId id="292" r:id="rId16"/>
    <p:sldId id="293" r:id="rId17"/>
    <p:sldId id="294" r:id="rId18"/>
    <p:sldId id="295" r:id="rId19"/>
    <p:sldId id="296" r:id="rId20"/>
    <p:sldId id="297" r:id="rId21"/>
    <p:sldId id="273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7B67E9-B9E6-47BF-8603-CF21137E9698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085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7652" name="Дата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7653" name="Номер слайда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9E5355E-72D3-4F2D-975D-275265A818A9}" type="slidenum">
              <a:rPr lang="ru-RU" altLang="ru-RU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113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9700" name="Дата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9701" name="Номер слайда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4AB34055-817C-4803-ACCC-43A45B94406C}" type="slidenum">
              <a:rPr lang="ru-RU" altLang="ru-RU">
                <a:latin typeface="Arial" panose="020B0604020202020204" pitchFamily="34" charset="0"/>
              </a:rPr>
              <a:pPr eaLnBrk="1" hangingPunct="1"/>
              <a:t>6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1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ctrTitle"/>
          </p:nvPr>
        </p:nvSpPr>
        <p:spPr>
          <a:xfrm>
            <a:off x="-396875" y="1125538"/>
            <a:ext cx="9864725" cy="2262187"/>
          </a:xfrm>
        </p:spPr>
        <p:txBody>
          <a:bodyPr/>
          <a:lstStyle/>
          <a:p>
            <a:pPr algn="ctr"/>
            <a:r>
              <a:rPr lang="ru-RU" altLang="ru-RU" sz="4400" smtClean="0">
                <a:ea typeface="ＭＳ Ｐゴシック" panose="020B0600070205080204" pitchFamily="34" charset="-128"/>
              </a:rPr>
              <a:t>	Организация и планирование строительства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транспортных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873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1125538"/>
            <a:ext cx="8280400" cy="3167062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dirty="0" err="1" smtClean="0">
                <a:ea typeface="ＭＳ Ｐゴシック" panose="020B0600070205080204" pitchFamily="34" charset="-128"/>
              </a:rPr>
              <a:t>ОиПСТР</a:t>
            </a:r>
            <a:r>
              <a:rPr lang="ru-RU" altLang="ru-RU" sz="6000" dirty="0" smtClean="0">
                <a:ea typeface="ＭＳ Ｐゴシック" panose="020B0600070205080204" pitchFamily="34" charset="-128"/>
              </a:rPr>
              <a:t> </a:t>
            </a:r>
            <a:r>
              <a:rPr lang="ru-RU" altLang="ru-RU" sz="4000" dirty="0" smtClean="0">
                <a:ea typeface="ＭＳ Ｐゴシック" panose="020B0600070205080204" pitchFamily="34" charset="-128"/>
              </a:rPr>
              <a:t> </a:t>
            </a:r>
            <a:r>
              <a:rPr lang="ru-RU" altLang="ru-RU" sz="4400" dirty="0" smtClean="0">
                <a:ea typeface="ＭＳ Ｐゴシック" panose="020B0600070205080204" pitchFamily="34" charset="-128"/>
              </a:rPr>
              <a:t>Тема </a:t>
            </a:r>
            <a:r>
              <a:rPr lang="ru-RU" altLang="ru-RU" sz="4400" dirty="0" smtClean="0">
                <a:ea typeface="ＭＳ Ｐゴシック" panose="020B0600070205080204" pitchFamily="34" charset="-128"/>
              </a:rPr>
              <a:t>7 </a:t>
            </a:r>
            <a:r>
              <a:rPr lang="ru-RU" altLang="ru-RU" sz="4400" dirty="0" smtClean="0">
                <a:ea typeface="ＭＳ Ｐゴシック" panose="020B0600070205080204" pitchFamily="34" charset="-128"/>
              </a:rPr>
              <a:t>Лекция </a:t>
            </a:r>
            <a:r>
              <a:rPr lang="ru-RU" altLang="ru-RU" sz="4400" dirty="0" smtClean="0">
                <a:ea typeface="ＭＳ Ｐゴシック" panose="020B0600070205080204" pitchFamily="34" charset="-128"/>
              </a:rPr>
              <a:t>11 </a:t>
            </a:r>
            <a:r>
              <a:rPr lang="ru-RU" altLang="ru-RU" sz="4400" dirty="0" smtClean="0">
                <a:ea typeface="ＭＳ Ｐゴシック" panose="020B0600070205080204" pitchFamily="34" charset="-128"/>
              </a:rPr>
              <a:t/>
            </a:r>
            <a:br>
              <a:rPr lang="ru-RU" altLang="ru-RU" sz="4400" dirty="0" smtClean="0">
                <a:ea typeface="ＭＳ Ｐゴシック" panose="020B0600070205080204" pitchFamily="34" charset="-128"/>
              </a:rPr>
            </a:br>
            <a:r>
              <a:rPr lang="ru-RU" altLang="ru-RU" sz="4400" dirty="0" smtClean="0">
                <a:ea typeface="ＭＳ Ｐゴシック" panose="020B0600070205080204" pitchFamily="34" charset="-128"/>
              </a:rPr>
              <a:t> </a:t>
            </a:r>
            <a:r>
              <a:rPr lang="kk-KZ" sz="4000" b="1" dirty="0"/>
              <a:t>Организация строительства автомобильных дорог в зимних условиях.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8619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C276B3EA-A613-484B-B835-EFCFC35C5A51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3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8825" y="307157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b="1" dirty="0">
                <a:solidFill>
                  <a:schemeClr val="bg1"/>
                </a:solidFill>
                <a:latin typeface="Tahoma" pitchFamily="34" charset="0"/>
              </a:rPr>
              <a:t>УЧЕБНЫЕ ВОПРОСЫ :</a:t>
            </a:r>
          </a:p>
        </p:txBody>
      </p:sp>
      <p:graphicFrame>
        <p:nvGraphicFramePr>
          <p:cNvPr id="63494" name="Group 6"/>
          <p:cNvGraphicFramePr>
            <a:graphicFrameLocks noGrp="1"/>
          </p:cNvGraphicFramePr>
          <p:nvPr/>
        </p:nvGraphicFramePr>
        <p:xfrm>
          <a:off x="395288" y="1125538"/>
          <a:ext cx="8291512" cy="6221065"/>
        </p:xfrm>
        <a:graphic>
          <a:graphicData uri="http://schemas.openxmlformats.org/drawingml/2006/table">
            <a:tbl>
              <a:tblPr/>
              <a:tblGrid>
                <a:gridCol w="8291512"/>
              </a:tblGrid>
              <a:tr h="3627435"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        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1. Основные положения по зимнему содержанию автомобильных дорог.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2. Требования к состоянию автомобильных дорог в зимний период.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3. Защита дорог от снежных заносов.</a:t>
                      </a:r>
                    </a:p>
                    <a:p>
                      <a:endParaRPr lang="ru-RU" sz="20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4. Очистка дорог от снега и меры борьбы с зимней скользкостью.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haroni" pitchFamily="2" charset="-79"/>
                        </a:rPr>
                        <a:t>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04419" marR="104419" marT="45704" marB="457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84377"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4419" marR="104419" marT="45704" marB="4570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2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B6C72E7E-62F5-4CEC-A2E5-40C758B274EF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4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79512" y="342483"/>
            <a:ext cx="9143522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>
              <a:defRPr/>
            </a:pPr>
            <a:r>
              <a:rPr lang="ru-RU" sz="1600" b="1" dirty="0"/>
              <a:t>Зимнее содержание</a:t>
            </a:r>
            <a:r>
              <a:rPr lang="ru-RU" sz="1600" dirty="0"/>
              <a:t> </a:t>
            </a:r>
            <a:r>
              <a:rPr lang="ru-RU" sz="1600" b="1" dirty="0"/>
              <a:t>автодорог</a:t>
            </a:r>
            <a:endParaRPr lang="ru-RU" altLang="ru-RU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175" name="Прямоугольник 2"/>
          <p:cNvSpPr>
            <a:spLocks noChangeArrowheads="1"/>
          </p:cNvSpPr>
          <p:nvPr/>
        </p:nvSpPr>
        <p:spPr bwMode="auto">
          <a:xfrm>
            <a:off x="292100" y="714375"/>
            <a:ext cx="8672513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/>
              <a:t>     Зимнее содержание</a:t>
            </a:r>
            <a:r>
              <a:rPr lang="ru-RU" sz="1400" dirty="0"/>
              <a:t> - комплекс мероприятий, который включает в себя:</a:t>
            </a:r>
          </a:p>
          <a:p>
            <a:pPr>
              <a:defRPr/>
            </a:pPr>
            <a:r>
              <a:rPr lang="ru-RU" sz="1400" dirty="0"/>
              <a:t>      - защиту дорог от снежных заносов; </a:t>
            </a:r>
          </a:p>
          <a:p>
            <a:pPr>
              <a:defRPr/>
            </a:pPr>
            <a:r>
              <a:rPr lang="ru-RU" sz="1400" dirty="0"/>
              <a:t>     - очистку дорог от снега; </a:t>
            </a:r>
          </a:p>
          <a:p>
            <a:pPr>
              <a:defRPr/>
            </a:pPr>
            <a:r>
              <a:rPr lang="ru-RU" sz="1400" dirty="0"/>
              <a:t>     - борьбу с зимней скользкостью;</a:t>
            </a:r>
          </a:p>
          <a:p>
            <a:pPr>
              <a:defRPr/>
            </a:pPr>
            <a:r>
              <a:rPr lang="ru-RU" sz="1400" dirty="0"/>
              <a:t>     - защиту дорог от лавин; </a:t>
            </a:r>
          </a:p>
          <a:p>
            <a:pPr>
              <a:defRPr/>
            </a:pPr>
            <a:r>
              <a:rPr lang="ru-RU" sz="1400" dirty="0"/>
              <a:t>     - борьбу с наледями.</a:t>
            </a:r>
          </a:p>
          <a:p>
            <a:pPr marL="285750" indent="-285750">
              <a:buFontTx/>
              <a:buChar char="-"/>
              <a:defRPr/>
            </a:pPr>
            <a:endParaRPr lang="ru-RU" sz="1400" dirty="0"/>
          </a:p>
          <a:p>
            <a:pPr>
              <a:defRPr/>
            </a:pPr>
            <a:r>
              <a:rPr lang="ru-RU" sz="1400" dirty="0"/>
              <a:t>     </a:t>
            </a:r>
            <a:r>
              <a:rPr lang="ru-RU" sz="1400" b="1" dirty="0"/>
              <a:t>Цель зимнего содержания  автодорог </a:t>
            </a:r>
            <a:r>
              <a:rPr lang="ru-RU" sz="1400" dirty="0"/>
              <a:t>- обеспечить бесперебойное и безопасное движение по ним  транспортных средств.  </a:t>
            </a:r>
          </a:p>
          <a:p>
            <a:pPr>
              <a:defRPr/>
            </a:pPr>
            <a:r>
              <a:rPr lang="ru-RU" sz="1400" dirty="0"/>
              <a:t>       Продолжительность зимнего периода в различных районах РФ: </a:t>
            </a:r>
          </a:p>
          <a:p>
            <a:pPr>
              <a:defRPr/>
            </a:pPr>
            <a:r>
              <a:rPr lang="ru-RU" sz="1400" dirty="0"/>
              <a:t>      - от 20 суток в южных;</a:t>
            </a:r>
          </a:p>
          <a:p>
            <a:pPr>
              <a:defRPr/>
            </a:pPr>
            <a:r>
              <a:rPr lang="ru-RU" sz="1400" dirty="0"/>
              <a:t>      - до 260 суток в северных .</a:t>
            </a:r>
          </a:p>
          <a:p>
            <a:pPr>
              <a:defRPr/>
            </a:pPr>
            <a:endParaRPr lang="ru-RU" sz="1400" dirty="0"/>
          </a:p>
          <a:p>
            <a:pPr>
              <a:defRPr/>
            </a:pPr>
            <a:r>
              <a:rPr lang="ru-RU" sz="1400" dirty="0"/>
              <a:t>      </a:t>
            </a:r>
            <a:r>
              <a:rPr lang="ru-RU" sz="1400" b="1" dirty="0"/>
              <a:t>Факторы, влияющие на состояние поверхности дорог и условия движения зимой</a:t>
            </a:r>
            <a:r>
              <a:rPr lang="ru-RU" sz="1400" dirty="0"/>
              <a:t>:</a:t>
            </a:r>
          </a:p>
          <a:p>
            <a:pPr>
              <a:defRPr/>
            </a:pPr>
            <a:r>
              <a:rPr lang="ru-RU" sz="1400" dirty="0"/>
              <a:t>     - отрицательная температура воздуха;</a:t>
            </a:r>
          </a:p>
          <a:p>
            <a:pPr>
              <a:defRPr/>
            </a:pPr>
            <a:r>
              <a:rPr lang="ru-RU" sz="1400" dirty="0"/>
              <a:t>     -  ветер;</a:t>
            </a:r>
          </a:p>
          <a:p>
            <a:pPr>
              <a:defRPr/>
            </a:pPr>
            <a:r>
              <a:rPr lang="ru-RU" sz="1400" dirty="0"/>
              <a:t>     - снегопад;</a:t>
            </a:r>
          </a:p>
          <a:p>
            <a:pPr>
              <a:defRPr/>
            </a:pPr>
            <a:r>
              <a:rPr lang="ru-RU" sz="1400" dirty="0"/>
              <a:t>     - метели;</a:t>
            </a:r>
          </a:p>
          <a:p>
            <a:pPr>
              <a:defRPr/>
            </a:pPr>
            <a:r>
              <a:rPr lang="ru-RU" sz="1400" dirty="0"/>
              <a:t>     - гололёд;</a:t>
            </a:r>
          </a:p>
          <a:p>
            <a:pPr>
              <a:defRPr/>
            </a:pPr>
            <a:r>
              <a:rPr lang="ru-RU" sz="1400" dirty="0"/>
              <a:t>     - ограниченная метеорологическая видимость;</a:t>
            </a:r>
          </a:p>
          <a:p>
            <a:pPr>
              <a:defRPr/>
            </a:pPr>
            <a:r>
              <a:rPr lang="ru-RU" sz="1400" dirty="0"/>
              <a:t>     - сочетания этих факторов;</a:t>
            </a:r>
          </a:p>
          <a:p>
            <a:pPr>
              <a:defRPr/>
            </a:pPr>
            <a:r>
              <a:rPr lang="ru-RU" sz="1400" dirty="0"/>
              <a:t>     - образование и сход снежных лавин (горных районах). </a:t>
            </a:r>
          </a:p>
          <a:p>
            <a:pPr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4509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60443C7A-433C-4AA1-A7ED-F21287DB821E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5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230471"/>
            <a:ext cx="9143522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sz="1600" b="1" dirty="0"/>
              <a:t>Зимнее содержание</a:t>
            </a:r>
            <a:r>
              <a:rPr lang="ru-RU" sz="1600" dirty="0"/>
              <a:t> </a:t>
            </a:r>
            <a:r>
              <a:rPr lang="ru-RU" sz="1600" b="1" dirty="0"/>
              <a:t>автодорог</a:t>
            </a:r>
            <a:endParaRPr lang="ru-RU" altLang="ru-RU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175" name="Прямоугольник 2"/>
          <p:cNvSpPr>
            <a:spLocks noChangeArrowheads="1"/>
          </p:cNvSpPr>
          <p:nvPr/>
        </p:nvSpPr>
        <p:spPr bwMode="auto">
          <a:xfrm>
            <a:off x="188913" y="701675"/>
            <a:ext cx="8640762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Виды снежно-метелевых явлений :</a:t>
            </a:r>
          </a:p>
          <a:p>
            <a:pPr algn="ctr" eaLnBrk="1" hangingPunct="1"/>
            <a:endParaRPr lang="ru-RU" altLang="ru-RU" sz="1400" b="1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1. Спокойный снегопад (снегопад)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выпадение снега из облаков без сдувания и переноса его ветром. Наблюдается при скорости ветра до 2…3 м/с. Толщина слоя, выпадающего за один снегопад, -  1…5 см. Иногда 6…15 см и редко 16…35 см. В горных районах за один снегопад выпадает снег толщиной до 1 м. </a:t>
            </a:r>
          </a:p>
          <a:p>
            <a:pPr eaLnBrk="1" hangingPunct="1"/>
            <a:r>
              <a:rPr lang="ru-RU" altLang="ru-RU" sz="1400"/>
              <a:t>     Свойства свежевыпавшего снега:</a:t>
            </a:r>
          </a:p>
          <a:p>
            <a:pPr eaLnBrk="1" hangingPunct="1"/>
            <a:r>
              <a:rPr lang="ru-RU" altLang="ru-RU" sz="1400"/>
              <a:t>    - сухой (мокрый);</a:t>
            </a:r>
          </a:p>
          <a:p>
            <a:pPr eaLnBrk="1" hangingPunct="1"/>
            <a:r>
              <a:rPr lang="ru-RU" altLang="ru-RU" sz="1400"/>
              <a:t>   -  рыхлый;</a:t>
            </a:r>
          </a:p>
          <a:p>
            <a:pPr eaLnBrk="1" hangingPunct="1"/>
            <a:r>
              <a:rPr lang="ru-RU" altLang="ru-RU" sz="1400"/>
              <a:t>    - плотность  сухого снега - 0,07…0,12 г/см</a:t>
            </a:r>
            <a:r>
              <a:rPr lang="ru-RU" altLang="ru-RU" sz="1400" baseline="30000"/>
              <a:t>3</a:t>
            </a:r>
            <a:r>
              <a:rPr lang="ru-RU" altLang="ru-RU" sz="1400"/>
              <a:t>;</a:t>
            </a:r>
          </a:p>
          <a:p>
            <a:pPr eaLnBrk="1" hangingPunct="1"/>
            <a:r>
              <a:rPr lang="ru-RU" altLang="ru-RU" sz="1400"/>
              <a:t>    - плотность влажного (мокрого) снега - 0,2…0,25 г/см</a:t>
            </a:r>
            <a:r>
              <a:rPr lang="ru-RU" altLang="ru-RU" sz="1400" baseline="30000"/>
              <a:t>3</a:t>
            </a:r>
            <a:r>
              <a:rPr lang="ru-RU" altLang="ru-RU" sz="1400"/>
              <a:t>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2. Верховая метель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снегопад при ветре, когда снег переносится в слое воздуха высотой до 100 м.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3. Низовая метель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перенос частиц ранее выпавшего снега без выпадения снега из облаков.  </a:t>
            </a:r>
          </a:p>
          <a:p>
            <a:pPr eaLnBrk="1" hangingPunct="1"/>
            <a:r>
              <a:rPr lang="ru-RU" altLang="ru-RU" sz="1400"/>
              <a:t>        Разновидности низовой метели: </a:t>
            </a:r>
          </a:p>
          <a:p>
            <a:pPr eaLnBrk="1" hangingPunct="1"/>
            <a:r>
              <a:rPr lang="ru-RU" altLang="ru-RU" sz="1400"/>
              <a:t>     </a:t>
            </a:r>
            <a:r>
              <a:rPr lang="ru-RU" altLang="ru-RU" sz="1400">
                <a:solidFill>
                  <a:srgbClr val="0000FF"/>
                </a:solidFill>
              </a:rPr>
              <a:t>- </a:t>
            </a:r>
            <a:r>
              <a:rPr lang="ru-RU" altLang="ru-RU" sz="1400" b="1">
                <a:solidFill>
                  <a:srgbClr val="0000FF"/>
                </a:solidFill>
              </a:rPr>
              <a:t>позёмка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перенос частиц снега поднятием над уровнем снежного покрова до 30 см;</a:t>
            </a:r>
          </a:p>
          <a:p>
            <a:pPr eaLnBrk="1" hangingPunct="1"/>
            <a:r>
              <a:rPr lang="ru-RU" altLang="ru-RU" sz="1400"/>
              <a:t>     - </a:t>
            </a:r>
            <a:r>
              <a:rPr lang="ru-RU" altLang="ru-RU" sz="1400" b="1">
                <a:solidFill>
                  <a:srgbClr val="0000FF"/>
                </a:solidFill>
              </a:rPr>
              <a:t>собственно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 b="1">
                <a:solidFill>
                  <a:srgbClr val="0000FF"/>
                </a:solidFill>
              </a:rPr>
              <a:t>низовая метель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 когда переносимые частицы снега поднимаются на высоту до 10 м.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4. Общая (двойная) метель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сочетание низовой и верховой метели, когда одновременно переносится выпадающий из облаков снег и частицы ранее выпавшего снега. </a:t>
            </a:r>
          </a:p>
          <a:p>
            <a:pPr eaLnBrk="1" hangingPunct="1"/>
            <a:r>
              <a:rPr lang="ru-RU" altLang="ru-RU" sz="1400"/>
              <a:t>       Это самые неблагоприятные для зимнего содержания условия.</a:t>
            </a:r>
          </a:p>
        </p:txBody>
      </p:sp>
    </p:spTree>
    <p:extLst>
      <p:ext uri="{BB962C8B-B14F-4D97-AF65-F5344CB8AC3E}">
        <p14:creationId xmlns:p14="http://schemas.microsoft.com/office/powerpoint/2010/main" val="57166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08A84AE2-521F-4F30-A48E-7ED118000A95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6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39" y="248234"/>
            <a:ext cx="9143522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sz="1600" b="1" dirty="0"/>
              <a:t>Зимнее содержание</a:t>
            </a:r>
            <a:r>
              <a:rPr lang="ru-RU" sz="1600" dirty="0"/>
              <a:t> </a:t>
            </a:r>
            <a:r>
              <a:rPr lang="ru-RU" sz="1600" b="1" dirty="0"/>
              <a:t>автодорог</a:t>
            </a:r>
            <a:endParaRPr lang="ru-RU" altLang="ru-RU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169863" y="736600"/>
            <a:ext cx="8702675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/>
              <a:t>     Следствие метелевых явлений на дорогах – снежные заносы.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Особенности образования снежных заносов на автодорогах:</a:t>
            </a:r>
          </a:p>
          <a:p>
            <a:pPr eaLnBrk="1" hangingPunct="1"/>
            <a:r>
              <a:rPr lang="ru-RU" altLang="ru-RU" sz="1400"/>
              <a:t>      - на участках дорог с нулевыми отметками (малыми насыпями) толщина снежных отложений - 0,6 …1 м;</a:t>
            </a:r>
          </a:p>
          <a:p>
            <a:pPr eaLnBrk="1" hangingPunct="1"/>
            <a:r>
              <a:rPr lang="ru-RU" altLang="ru-RU" sz="1400"/>
              <a:t>     - мелкие выемки заносятся полностью, а в глубоких выемках толщина отложений -  до 5…6 м. </a:t>
            </a:r>
          </a:p>
          <a:p>
            <a:pPr eaLnBrk="1" hangingPunct="1"/>
            <a:r>
              <a:rPr lang="ru-RU" altLang="ru-RU" sz="1400"/>
              <a:t>     Плотность снега в снежных заносах  - 0,25…0,35 г/см</a:t>
            </a:r>
            <a:r>
              <a:rPr lang="ru-RU" altLang="ru-RU" sz="1400" baseline="30000"/>
              <a:t>3</a:t>
            </a:r>
            <a:r>
              <a:rPr lang="ru-RU" altLang="ru-RU" sz="1400"/>
              <a:t>.</a:t>
            </a:r>
          </a:p>
          <a:p>
            <a:pPr eaLnBrk="1" hangingPunct="1"/>
            <a:r>
              <a:rPr lang="ru-RU" altLang="ru-RU" sz="1400"/>
              <a:t>       </a:t>
            </a:r>
          </a:p>
          <a:p>
            <a:pPr eaLnBrk="1" hangingPunct="1"/>
            <a:r>
              <a:rPr lang="ru-RU" altLang="ru-RU" sz="1400"/>
              <a:t>     </a:t>
            </a:r>
            <a:r>
              <a:rPr lang="ru-RU" altLang="ru-RU" sz="1400">
                <a:solidFill>
                  <a:srgbClr val="FF0000"/>
                </a:solidFill>
              </a:rPr>
              <a:t>Последствия от снежных заносов - отложения на  проезжей части в виде</a:t>
            </a:r>
            <a:r>
              <a:rPr lang="ru-RU" altLang="ru-RU" sz="1400"/>
              <a:t>:</a:t>
            </a:r>
          </a:p>
          <a:p>
            <a:pPr eaLnBrk="1" hangingPunct="1"/>
            <a:r>
              <a:rPr lang="ru-RU" altLang="ru-RU" sz="1400"/>
              <a:t>     - гололедицы;</a:t>
            </a:r>
          </a:p>
          <a:p>
            <a:pPr eaLnBrk="1" hangingPunct="1"/>
            <a:r>
              <a:rPr lang="ru-RU" altLang="ru-RU" sz="1400"/>
              <a:t>      - гололёда;</a:t>
            </a:r>
          </a:p>
          <a:p>
            <a:pPr eaLnBrk="1" hangingPunct="1"/>
            <a:r>
              <a:rPr lang="ru-RU" altLang="ru-RU" sz="1400"/>
              <a:t>      - снежного наката.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</a:t>
            </a:r>
            <a:r>
              <a:rPr lang="ru-RU" altLang="ru-RU" sz="1400" b="1">
                <a:solidFill>
                  <a:srgbClr val="FF0000"/>
                </a:solidFill>
              </a:rPr>
              <a:t>Негативные последствия от образования отложений:</a:t>
            </a:r>
          </a:p>
          <a:p>
            <a:pPr eaLnBrk="1" hangingPunct="1"/>
            <a:r>
              <a:rPr lang="ru-RU" altLang="ru-RU" sz="1400"/>
              <a:t>      1. Сокращение  ширины используемой для движения проезжей части.</a:t>
            </a:r>
          </a:p>
          <a:p>
            <a:pPr eaLnBrk="1" hangingPunct="1"/>
            <a:r>
              <a:rPr lang="ru-RU" altLang="ru-RU" sz="1400"/>
              <a:t>      2. Увеличение коэффициента сопротивления качению и снижению коэффициента сцепления в результате чего происходит снижение скорости и ухудшение условий безопасности движения.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ВЫВОД:</a:t>
            </a:r>
          </a:p>
          <a:p>
            <a:pPr eaLnBrk="1" hangingPunct="1"/>
            <a:r>
              <a:rPr lang="ru-RU" altLang="ru-RU" sz="1400"/>
              <a:t>        Система мероприятий по зимнему содержанию автодорог должна быть построена таким образом, чтобы:</a:t>
            </a:r>
          </a:p>
          <a:p>
            <a:pPr eaLnBrk="1" hangingPunct="1"/>
            <a:r>
              <a:rPr lang="ru-RU" altLang="ru-RU" sz="1400"/>
              <a:t>     - обеспечить наилучшие условия для движения автомобилей;</a:t>
            </a:r>
          </a:p>
          <a:p>
            <a:pPr eaLnBrk="1" hangingPunct="1"/>
            <a:r>
              <a:rPr lang="ru-RU" altLang="ru-RU" sz="1400"/>
              <a:t>     - максимально облегчить зимнее содержание.</a:t>
            </a:r>
          </a:p>
          <a:p>
            <a:pPr eaLnBrk="1" hangingPunct="1"/>
            <a:r>
              <a:rPr lang="ru-RU" altLang="ru-RU" sz="1400"/>
              <a:t>       </a:t>
            </a:r>
          </a:p>
          <a:p>
            <a:pPr eaLnBrk="1" hangingPunct="1"/>
            <a:endParaRPr lang="ru-RU" altLang="ru-RU" sz="1400"/>
          </a:p>
          <a:p>
            <a:pPr eaLnBrk="1" hangingPunct="1"/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88874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7B35CA4B-5846-491D-B1E7-360836BBA57F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7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>
              <a:defRPr/>
            </a:pPr>
            <a:r>
              <a:rPr lang="ru-RU" b="1" dirty="0"/>
              <a:t>Зимнее содержание</a:t>
            </a:r>
            <a:r>
              <a:rPr lang="ru-RU" dirty="0"/>
              <a:t> </a:t>
            </a:r>
            <a:r>
              <a:rPr lang="ru-RU" b="1" dirty="0"/>
              <a:t>автодорог</a:t>
            </a:r>
            <a:endParaRPr lang="ru-RU" alt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Rectangle 44"/>
          <p:cNvSpPr>
            <a:spLocks noChangeArrowheads="1"/>
          </p:cNvSpPr>
          <p:nvPr/>
        </p:nvSpPr>
        <p:spPr bwMode="auto">
          <a:xfrm>
            <a:off x="8299221" y="236538"/>
            <a:ext cx="530564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718" tIns="47859" rIns="95718" bIns="47859" anchor="ctr"/>
          <a:lstStyle/>
          <a:p>
            <a:pPr algn="ctr" defTabSz="957263">
              <a:defRPr/>
            </a:pPr>
            <a:endParaRPr lang="ru-RU" sz="3400" dirty="0">
              <a:solidFill>
                <a:srgbClr val="FFFA1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9223" name="Прямоугольник 1"/>
          <p:cNvSpPr>
            <a:spLocks noChangeArrowheads="1"/>
          </p:cNvSpPr>
          <p:nvPr/>
        </p:nvSpPr>
        <p:spPr bwMode="auto">
          <a:xfrm>
            <a:off x="107950" y="722313"/>
            <a:ext cx="872172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/>
              <a:t>      </a:t>
            </a:r>
            <a:r>
              <a:rPr lang="ru-RU" altLang="ru-RU" sz="1400" b="1"/>
              <a:t>Меры, предпринимаемые при зимнем содержании автодорог</a:t>
            </a:r>
            <a:r>
              <a:rPr lang="ru-RU" altLang="ru-RU" sz="1400"/>
              <a:t>: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1. </a:t>
            </a:r>
            <a:r>
              <a:rPr lang="ru-RU" altLang="ru-RU" sz="1400" b="1">
                <a:solidFill>
                  <a:srgbClr val="FF0000"/>
                </a:solidFill>
              </a:rPr>
              <a:t>Профилактические</a:t>
            </a:r>
            <a:r>
              <a:rPr lang="ru-RU" altLang="ru-RU" sz="1400">
                <a:solidFill>
                  <a:srgbClr val="FF0000"/>
                </a:solidFill>
              </a:rPr>
              <a:t>. </a:t>
            </a:r>
            <a:r>
              <a:rPr lang="ru-RU" altLang="ru-RU" sz="1400">
                <a:solidFill>
                  <a:srgbClr val="0000FF"/>
                </a:solidFill>
              </a:rPr>
              <a:t>Цель</a:t>
            </a:r>
            <a:r>
              <a:rPr lang="ru-RU" altLang="ru-RU" sz="1400"/>
              <a:t>: не допустить (максимально ослабить) образование снежных и ледяных отложений на дороге. </a:t>
            </a:r>
          </a:p>
          <a:p>
            <a:pPr eaLnBrk="1" hangingPunct="1"/>
            <a:r>
              <a:rPr lang="ru-RU" altLang="ru-RU" sz="1400"/>
              <a:t>      Это:</a:t>
            </a:r>
          </a:p>
          <a:p>
            <a:pPr eaLnBrk="1" hangingPunct="1"/>
            <a:r>
              <a:rPr lang="ru-RU" altLang="ru-RU" sz="1400"/>
              <a:t>     - уменьшение снегозаносимости дорог;</a:t>
            </a:r>
          </a:p>
          <a:p>
            <a:pPr eaLnBrk="1" hangingPunct="1"/>
            <a:r>
              <a:rPr lang="ru-RU" altLang="ru-RU" sz="1400"/>
              <a:t>     - профилактическая обработка покрытий противогололедными веществами и др.;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</a:t>
            </a:r>
            <a:r>
              <a:rPr lang="ru-RU" altLang="ru-RU" sz="1400"/>
              <a:t> 2. </a:t>
            </a:r>
            <a:r>
              <a:rPr lang="ru-RU" altLang="ru-RU" sz="1400" b="1">
                <a:solidFill>
                  <a:srgbClr val="FF0000"/>
                </a:solidFill>
              </a:rPr>
              <a:t>Защитные </a:t>
            </a:r>
            <a:r>
              <a:rPr lang="ru-RU" altLang="ru-RU" sz="1400">
                <a:solidFill>
                  <a:srgbClr val="FF0000"/>
                </a:solidFill>
              </a:rPr>
              <a:t>.</a:t>
            </a:r>
            <a:r>
              <a:rPr lang="ru-RU" altLang="ru-RU" sz="1400" b="1">
                <a:solidFill>
                  <a:srgbClr val="0000FF"/>
                </a:solidFill>
              </a:rPr>
              <a:t> Цель</a:t>
            </a:r>
            <a:r>
              <a:rPr lang="ru-RU" altLang="ru-RU" sz="1400" b="1">
                <a:solidFill>
                  <a:srgbClr val="FF0000"/>
                </a:solidFill>
              </a:rPr>
              <a:t>: </a:t>
            </a:r>
            <a:r>
              <a:rPr lang="ru-RU" altLang="ru-RU" sz="1400"/>
              <a:t>преградить доступ к дороге снега и льда, поступающего с прилегающей местности,  и защитить дорогу от:</a:t>
            </a:r>
          </a:p>
          <a:p>
            <a:pPr eaLnBrk="1" hangingPunct="1"/>
            <a:r>
              <a:rPr lang="ru-RU" altLang="ru-RU" sz="1400"/>
              <a:t>      - метелевого переноса;</a:t>
            </a:r>
          </a:p>
          <a:p>
            <a:pPr eaLnBrk="1" hangingPunct="1"/>
            <a:r>
              <a:rPr lang="ru-RU" altLang="ru-RU" sz="1400"/>
              <a:t>     - снежных лавин;</a:t>
            </a:r>
          </a:p>
          <a:p>
            <a:pPr eaLnBrk="1" hangingPunct="1"/>
            <a:r>
              <a:rPr lang="ru-RU" altLang="ru-RU" sz="1400"/>
              <a:t>     - льда. </a:t>
            </a:r>
          </a:p>
          <a:p>
            <a:pPr eaLnBrk="1" hangingPunct="1"/>
            <a:r>
              <a:rPr lang="ru-RU" altLang="ru-RU" sz="1400"/>
              <a:t>      Критерий качества снегозащиты - полное исключение отложений метелевого снега на дорогах так, чтобы для патрульной снегоочистки оставалось только удаление снега, выпадающего во время снегопадов.</a:t>
            </a:r>
          </a:p>
          <a:p>
            <a:pPr eaLnBrk="1" hangingPunct="1"/>
            <a:endParaRPr lang="ru-RU" altLang="ru-RU" sz="1400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sz="1400" b="1">
                <a:solidFill>
                  <a:srgbClr val="FF0000"/>
                </a:solidFill>
              </a:rPr>
              <a:t>    </a:t>
            </a:r>
            <a:r>
              <a:rPr lang="ru-RU" altLang="ru-RU" sz="1400">
                <a:solidFill>
                  <a:srgbClr val="FF0000"/>
                </a:solidFill>
              </a:rPr>
              <a:t> </a:t>
            </a:r>
            <a:r>
              <a:rPr lang="ru-RU" altLang="ru-RU" sz="1400"/>
              <a:t>3. </a:t>
            </a:r>
            <a:r>
              <a:rPr lang="ru-RU" altLang="ru-RU" sz="1400" b="1">
                <a:solidFill>
                  <a:srgbClr val="FF0000"/>
                </a:solidFill>
              </a:rPr>
              <a:t>Меры по удалению</a:t>
            </a:r>
            <a:r>
              <a:rPr lang="ru-RU" altLang="ru-RU" sz="1400">
                <a:solidFill>
                  <a:srgbClr val="FF0000"/>
                </a:solidFill>
              </a:rPr>
              <a:t> </a:t>
            </a:r>
            <a:r>
              <a:rPr lang="ru-RU" altLang="ru-RU" sz="1400"/>
              <a:t>уже возникших снежных и ледяных отложений (очистка дорог от снега и льда), а также по уменьшению их воздействия на автомобильное движение (обработка обледеневшей поверхности дороги материалами, повышающими коэффициент сцепления шин с покрытием).</a:t>
            </a:r>
          </a:p>
          <a:p>
            <a:pPr eaLnBrk="1" hangingPunct="1"/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00353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163E3877-F7D7-4EF2-BD52-0212EAFD4B75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8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dirty="0">
                <a:solidFill>
                  <a:schemeClr val="bg1"/>
                </a:solidFill>
                <a:latin typeface="Tahoma" pitchFamily="34" charset="0"/>
              </a:rPr>
              <a:t>Содержание автодорог в зимнее время</a:t>
            </a:r>
          </a:p>
        </p:txBody>
      </p:sp>
      <p:sp>
        <p:nvSpPr>
          <p:cNvPr id="11271" name="Прямоугольник 1"/>
          <p:cNvSpPr>
            <a:spLocks noChangeArrowheads="1"/>
          </p:cNvSpPr>
          <p:nvPr/>
        </p:nvSpPr>
        <p:spPr bwMode="auto">
          <a:xfrm>
            <a:off x="282575" y="692150"/>
            <a:ext cx="8580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/>
              <a:t>      </a:t>
            </a:r>
          </a:p>
        </p:txBody>
      </p:sp>
      <p:pic>
        <p:nvPicPr>
          <p:cNvPr id="11272" name="Picture 12" descr="C:\Users\Kafedra_51\Desktop\Нов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92150"/>
            <a:ext cx="6911975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Прямоугольник 1"/>
          <p:cNvSpPr>
            <a:spLocks noChangeArrowheads="1"/>
          </p:cNvSpPr>
          <p:nvPr/>
        </p:nvSpPr>
        <p:spPr bwMode="auto">
          <a:xfrm rot="10800000" flipV="1">
            <a:off x="107950" y="3781425"/>
            <a:ext cx="88455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     </a:t>
            </a:r>
            <a:r>
              <a:rPr lang="ru-RU" sz="1400" b="1" dirty="0">
                <a:solidFill>
                  <a:srgbClr val="FF0000"/>
                </a:solidFill>
              </a:rPr>
              <a:t>Основные показатели уровня  зимнего содержания дорог</a:t>
            </a:r>
            <a:r>
              <a:rPr lang="ru-RU" sz="1400" dirty="0"/>
              <a:t>:</a:t>
            </a:r>
          </a:p>
          <a:p>
            <a:pPr>
              <a:defRPr/>
            </a:pPr>
            <a:r>
              <a:rPr lang="ru-RU" sz="1400" dirty="0"/>
              <a:t>     </a:t>
            </a:r>
            <a:r>
              <a:rPr lang="ru-RU" sz="1400" dirty="0">
                <a:solidFill>
                  <a:srgbClr val="0000FF"/>
                </a:solidFill>
              </a:rPr>
              <a:t>- ширина чистой от снега и льда поверхности дороги,  </a:t>
            </a:r>
            <a:r>
              <a:rPr lang="ru-RU" b="1" i="1" dirty="0">
                <a:solidFill>
                  <a:srgbClr val="FF0000"/>
                </a:solidFill>
              </a:rPr>
              <a:t>В</a:t>
            </a:r>
            <a:r>
              <a:rPr lang="ru-RU" sz="1050" b="1" i="1" dirty="0">
                <a:solidFill>
                  <a:srgbClr val="FF0000"/>
                </a:solidFill>
              </a:rPr>
              <a:t>1</a:t>
            </a:r>
            <a:r>
              <a:rPr lang="ru-RU" sz="1400" dirty="0">
                <a:solidFill>
                  <a:srgbClr val="0000FF"/>
                </a:solidFill>
              </a:rPr>
              <a:t>;</a:t>
            </a:r>
          </a:p>
          <a:p>
            <a:pPr>
              <a:defRPr/>
            </a:pPr>
            <a:r>
              <a:rPr lang="ru-RU" sz="1400" dirty="0">
                <a:solidFill>
                  <a:srgbClr val="0000FF"/>
                </a:solidFill>
              </a:rPr>
              <a:t>     - толщина слоя рыхлого снега на поверхности дороги, который накапливается с момента от начала снегопада (метели) до начала снегоочистки и в перерывах между проходами снегоочистительных машин, </a:t>
            </a:r>
            <a:r>
              <a:rPr lang="en-US" sz="1400" b="1" i="1" dirty="0">
                <a:solidFill>
                  <a:srgbClr val="FF0000"/>
                </a:solidFill>
              </a:rPr>
              <a:t>h</a:t>
            </a:r>
            <a:r>
              <a:rPr lang="ru-RU" sz="1050" b="1" i="1" dirty="0">
                <a:solidFill>
                  <a:srgbClr val="FF0000"/>
                </a:solidFill>
              </a:rPr>
              <a:t>р</a:t>
            </a:r>
            <a:r>
              <a:rPr lang="ru-RU" sz="1400" dirty="0">
                <a:solidFill>
                  <a:srgbClr val="0000FF"/>
                </a:solidFill>
              </a:rPr>
              <a:t>; </a:t>
            </a:r>
          </a:p>
          <a:p>
            <a:pPr>
              <a:defRPr/>
            </a:pPr>
            <a:r>
              <a:rPr lang="ru-RU" sz="1400" dirty="0">
                <a:solidFill>
                  <a:srgbClr val="0000FF"/>
                </a:solidFill>
              </a:rPr>
              <a:t>     - толщина уплотненного слоя снега (снежного наката) на проезжей части и обочинах, </a:t>
            </a:r>
            <a:r>
              <a:rPr lang="en-US" sz="1400" b="1" i="1" dirty="0">
                <a:solidFill>
                  <a:srgbClr val="FF0000"/>
                </a:solidFill>
              </a:rPr>
              <a:t>h</a:t>
            </a:r>
            <a:r>
              <a:rPr lang="ru-RU" sz="1050" b="1" i="1" dirty="0">
                <a:solidFill>
                  <a:srgbClr val="FF0000"/>
                </a:solidFill>
              </a:rPr>
              <a:t>о</a:t>
            </a:r>
            <a:r>
              <a:rPr lang="ru-RU" sz="1400" dirty="0">
                <a:solidFill>
                  <a:srgbClr val="0000FF"/>
                </a:solidFill>
              </a:rPr>
              <a:t>; </a:t>
            </a:r>
          </a:p>
          <a:p>
            <a:pPr>
              <a:defRPr/>
            </a:pPr>
            <a:r>
              <a:rPr lang="ru-RU" sz="1400" dirty="0">
                <a:solidFill>
                  <a:srgbClr val="0000FF"/>
                </a:solidFill>
              </a:rPr>
              <a:t>     - сроки очистки дороги от снега и ликвидации гололёда и зимней скользкости.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53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85035EFB-9564-4A36-8976-1AFA0AC3B846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9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30471"/>
            <a:ext cx="9143522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sz="1600" dirty="0">
                <a:solidFill>
                  <a:schemeClr val="bg1"/>
                </a:solidFill>
                <a:latin typeface="Tahoma" pitchFamily="34" charset="0"/>
              </a:rPr>
              <a:t>Содержание автодорог в зимнее время</a:t>
            </a:r>
          </a:p>
        </p:txBody>
      </p:sp>
      <p:sp>
        <p:nvSpPr>
          <p:cNvPr id="12295" name="Прямоугольник 1"/>
          <p:cNvSpPr>
            <a:spLocks noChangeArrowheads="1"/>
          </p:cNvSpPr>
          <p:nvPr/>
        </p:nvSpPr>
        <p:spPr bwMode="auto">
          <a:xfrm>
            <a:off x="25400" y="658813"/>
            <a:ext cx="8856663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ВЫСШИЙ УРОВЕНЬ ЗИМНЕГО СОДЕРЖАНИЯ АВТОДОРОГ:</a:t>
            </a:r>
          </a:p>
          <a:p>
            <a:pPr eaLnBrk="1" hangingPunct="1"/>
            <a:r>
              <a:rPr lang="ru-RU" altLang="ru-RU" sz="1400" b="1">
                <a:solidFill>
                  <a:srgbClr val="0000FF"/>
                </a:solidFill>
              </a:rPr>
              <a:t>      - обеспечение чистой сухой поверхности дороги, при котором толщина слоя снега на покрытии во время метелей и снегопадов не превышает 5 мм;</a:t>
            </a:r>
          </a:p>
          <a:p>
            <a:pPr eaLnBrk="1" hangingPunct="1"/>
            <a:r>
              <a:rPr lang="ru-RU" altLang="ru-RU" sz="1400" b="1">
                <a:solidFill>
                  <a:srgbClr val="0000FF"/>
                </a:solidFill>
              </a:rPr>
              <a:t>       - срок его удаления так же как удаления гололёда и зимней скользкости не превышает </a:t>
            </a:r>
          </a:p>
          <a:p>
            <a:pPr eaLnBrk="1" hangingPunct="1"/>
            <a:r>
              <a:rPr lang="ru-RU" altLang="ru-RU" sz="1400" b="1">
                <a:solidFill>
                  <a:srgbClr val="0000FF"/>
                </a:solidFill>
              </a:rPr>
              <a:t>1 ч после окончания снегопада, метели, гололёда</a:t>
            </a:r>
            <a:r>
              <a:rPr lang="ru-RU" altLang="ru-RU" sz="1400">
                <a:solidFill>
                  <a:srgbClr val="0000FF"/>
                </a:solidFill>
              </a:rPr>
              <a:t>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На дорогах II категории  при сильном снегопаде экономически допустимо накопления слоя рыхлого снега толщиной более </a:t>
            </a:r>
            <a:r>
              <a:rPr lang="ru-RU" altLang="ru-RU" sz="1400" b="1"/>
              <a:t>10…15 мм</a:t>
            </a:r>
            <a:r>
              <a:rPr lang="ru-RU" altLang="ru-RU" sz="1400"/>
              <a:t>; на дорогах IV категории в этих условиях толщина слоя снега может быть  </a:t>
            </a:r>
            <a:r>
              <a:rPr lang="ru-RU" altLang="ru-RU" sz="1400" b="1"/>
              <a:t>до 50…60 мм</a:t>
            </a:r>
            <a:r>
              <a:rPr lang="ru-RU" altLang="ru-RU" sz="1400"/>
              <a:t>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</a:t>
            </a:r>
            <a:r>
              <a:rPr lang="ru-RU" altLang="ru-RU" sz="1400">
                <a:solidFill>
                  <a:srgbClr val="FF0000"/>
                </a:solidFill>
              </a:rPr>
              <a:t>Нормативные сроки ликвидации</a:t>
            </a:r>
            <a:r>
              <a:rPr lang="ru-RU" altLang="ru-RU" sz="1400"/>
              <a:t>:</a:t>
            </a:r>
          </a:p>
          <a:p>
            <a:pPr eaLnBrk="1" hangingPunct="1"/>
            <a:r>
              <a:rPr lang="ru-RU" altLang="ru-RU" sz="1400" b="1"/>
              <a:t>      </a:t>
            </a:r>
            <a:r>
              <a:rPr lang="ru-RU" altLang="ru-RU" sz="1400" b="1">
                <a:solidFill>
                  <a:srgbClr val="0000FF"/>
                </a:solidFill>
              </a:rPr>
              <a:t>- гололёда</a:t>
            </a:r>
            <a:r>
              <a:rPr lang="ru-RU" altLang="ru-RU" sz="1400">
                <a:solidFill>
                  <a:srgbClr val="0000FF"/>
                </a:solidFill>
              </a:rPr>
              <a:t> - </a:t>
            </a:r>
            <a:r>
              <a:rPr lang="ru-RU" altLang="ru-RU" sz="1400"/>
              <a:t>с момента его обнаружения и начала работы до полного удаления;</a:t>
            </a:r>
          </a:p>
          <a:p>
            <a:pPr eaLnBrk="1" hangingPunct="1"/>
            <a:r>
              <a:rPr lang="ru-RU" altLang="ru-RU" sz="1400" b="1"/>
              <a:t>      - </a:t>
            </a:r>
            <a:r>
              <a:rPr lang="ru-RU" altLang="ru-RU" sz="1400" b="1">
                <a:solidFill>
                  <a:srgbClr val="0000FF"/>
                </a:solidFill>
              </a:rPr>
              <a:t>снежных отложений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время с момента окончания снегопада или метели до полного удаления снега с проезжей части или доведения до допустимой ширины очистки и толщины.</a:t>
            </a:r>
          </a:p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1400"/>
              <a:t>     </a:t>
            </a:r>
            <a:r>
              <a:rPr lang="ru-RU" altLang="ru-RU" sz="1400">
                <a:solidFill>
                  <a:srgbClr val="FF0000"/>
                </a:solidFill>
              </a:rPr>
              <a:t>Группы автодорог по уровню зимнего содержания:</a:t>
            </a:r>
          </a:p>
          <a:p>
            <a:pPr eaLnBrk="1" hangingPunct="1"/>
            <a:r>
              <a:rPr lang="ru-RU" altLang="ru-RU" sz="1400" b="1"/>
              <a:t>     - группа А</a:t>
            </a:r>
            <a:r>
              <a:rPr lang="ru-RU" altLang="ru-RU" sz="1400"/>
              <a:t> - дороги с чистой на всю ширину проезжей частью;</a:t>
            </a:r>
          </a:p>
          <a:p>
            <a:pPr eaLnBrk="1" hangingPunct="1"/>
            <a:r>
              <a:rPr lang="ru-RU" altLang="ru-RU" sz="1400" b="1"/>
              <a:t>     - группа Б</a:t>
            </a:r>
            <a:r>
              <a:rPr lang="ru-RU" altLang="ru-RU" sz="1400"/>
              <a:t> - дороги с чистой серединой проезжей части;</a:t>
            </a:r>
          </a:p>
          <a:p>
            <a:pPr eaLnBrk="1" hangingPunct="1"/>
            <a:r>
              <a:rPr lang="ru-RU" altLang="ru-RU" sz="1400" b="1"/>
              <a:t>     - группа В</a:t>
            </a:r>
            <a:r>
              <a:rPr lang="ru-RU" altLang="ru-RU" sz="1400"/>
              <a:t> - дороги с уплотнённым снегом на проезжей части.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  Правила содержания автодорог в зимнее время</a:t>
            </a:r>
            <a:r>
              <a:rPr lang="ru-RU" altLang="ru-RU" sz="1400"/>
              <a:t>:</a:t>
            </a:r>
          </a:p>
          <a:p>
            <a:pPr eaLnBrk="1" hangingPunct="1"/>
            <a:r>
              <a:rPr lang="ru-RU" altLang="ru-RU" sz="1400"/>
              <a:t>      - расчистку дорог от выпадающего и приносимого к дороге снега необходимо производить на полную ширину земляного полотна;</a:t>
            </a:r>
          </a:p>
          <a:p>
            <a:pPr eaLnBrk="1" hangingPunct="1"/>
            <a:r>
              <a:rPr lang="ru-RU" altLang="ru-RU" sz="1400"/>
              <a:t>       - ликвидацию зимней скользкости - на ширину проезжей части и краевых укрепительных полос.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   Допустимо оставлять слой уплотненного снега небольшой толщины на покрытиях переходного типа и на грунтовых дорогах. Оставляемый на проезжей части и обочинах снег необходимо регулярно профилировать, чтобы предотвратить образование неровностей</a:t>
            </a:r>
          </a:p>
          <a:p>
            <a:pPr eaLnBrk="1" hangingPunct="1"/>
            <a:endParaRPr lang="ru-RU" altLang="ru-RU" sz="1400"/>
          </a:p>
          <a:p>
            <a:pPr eaLnBrk="1" hangingPunct="1"/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110423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CB887A3E-6F91-49C1-B1ED-2C3CB21EE833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10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dirty="0">
                <a:solidFill>
                  <a:schemeClr val="bg1"/>
                </a:solidFill>
                <a:latin typeface="Tahoma" pitchFamily="34" charset="0"/>
              </a:rPr>
              <a:t>Содержание автодорог в зимнее время</a:t>
            </a:r>
          </a:p>
        </p:txBody>
      </p:sp>
      <p:sp>
        <p:nvSpPr>
          <p:cNvPr id="13319" name="Прямоугольник 1"/>
          <p:cNvSpPr>
            <a:spLocks noChangeArrowheads="1"/>
          </p:cNvSpPr>
          <p:nvPr/>
        </p:nvSpPr>
        <p:spPr bwMode="auto">
          <a:xfrm>
            <a:off x="282575" y="692150"/>
            <a:ext cx="8580438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FF0000"/>
                </a:solidFill>
              </a:rPr>
              <a:t>РАЙОНИРОВАНИЕ ТЕРРИТОРИИ РФ</a:t>
            </a:r>
          </a:p>
          <a:p>
            <a:pPr algn="ctr" eaLnBrk="1" hangingPunct="1"/>
            <a:r>
              <a:rPr lang="ru-RU" altLang="ru-RU" sz="1400" b="1" dirty="0">
                <a:solidFill>
                  <a:srgbClr val="FF0000"/>
                </a:solidFill>
              </a:rPr>
              <a:t> ПО УСЛОВИЯМ ЗИМНЕГО СОДЕРЖАНИЯ ДОРОГ</a:t>
            </a:r>
          </a:p>
          <a:p>
            <a:pPr algn="ctr" eaLnBrk="1" hangingPunct="1"/>
            <a:endParaRPr lang="ru-RU" altLang="ru-RU" sz="1400" b="1" dirty="0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sz="1400" i="1" dirty="0"/>
              <a:t>     </a:t>
            </a:r>
            <a:r>
              <a:rPr lang="ru-RU" altLang="ru-RU" sz="1400" b="1" i="1" dirty="0">
                <a:solidFill>
                  <a:srgbClr val="0000FF"/>
                </a:solidFill>
              </a:rPr>
              <a:t>I - районы легкой </a:t>
            </a:r>
            <a:r>
              <a:rPr lang="ru-RU" altLang="ru-RU" sz="1400" b="1" i="1" dirty="0" err="1">
                <a:solidFill>
                  <a:srgbClr val="0000FF"/>
                </a:solidFill>
              </a:rPr>
              <a:t>снегоборьбы</a:t>
            </a:r>
            <a:r>
              <a:rPr lang="ru-RU" altLang="ru-RU" sz="1400" b="1" dirty="0">
                <a:solidFill>
                  <a:srgbClr val="0000FF"/>
                </a:solidFill>
              </a:rPr>
              <a:t>. </a:t>
            </a:r>
            <a:r>
              <a:rPr lang="ru-RU" altLang="ru-RU" sz="1400" dirty="0"/>
              <a:t>Продолжительность снежного периода 60…100 суток, в отдельных местах до 160 суток. Объёмы </a:t>
            </a:r>
            <a:r>
              <a:rPr lang="ru-RU" altLang="ru-RU" sz="1400" dirty="0" err="1"/>
              <a:t>снегоприноса</a:t>
            </a:r>
            <a:r>
              <a:rPr lang="ru-RU" altLang="ru-RU" sz="1400" dirty="0"/>
              <a:t> не более 25…50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/м, но в отдельных случаях  до 100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/м.</a:t>
            </a:r>
          </a:p>
          <a:p>
            <a:pPr eaLnBrk="1" hangingPunct="1"/>
            <a:endParaRPr lang="ru-RU" altLang="ru-RU" sz="1400" dirty="0"/>
          </a:p>
          <a:p>
            <a:pPr eaLnBrk="1" hangingPunct="1"/>
            <a:r>
              <a:rPr lang="ru-RU" altLang="ru-RU" sz="1400" i="1" dirty="0"/>
              <a:t>     </a:t>
            </a:r>
            <a:r>
              <a:rPr lang="ru-RU" altLang="ru-RU" sz="1400" b="1" i="1" dirty="0">
                <a:solidFill>
                  <a:srgbClr val="0000FF"/>
                </a:solidFill>
              </a:rPr>
              <a:t>II - районы средней трудности </a:t>
            </a:r>
            <a:r>
              <a:rPr lang="ru-RU" altLang="ru-RU" sz="1400" b="1" i="1" dirty="0" err="1">
                <a:solidFill>
                  <a:srgbClr val="0000FF"/>
                </a:solidFill>
              </a:rPr>
              <a:t>снегоборьбы</a:t>
            </a:r>
            <a:r>
              <a:rPr lang="ru-RU" altLang="ru-RU" sz="1400" b="1" dirty="0">
                <a:solidFill>
                  <a:srgbClr val="0000FF"/>
                </a:solidFill>
              </a:rPr>
              <a:t>. </a:t>
            </a:r>
            <a:r>
              <a:rPr lang="ru-RU" altLang="ru-RU" sz="1400" dirty="0"/>
              <a:t>Продолжительность снежного периода 100…160 суток, в отдельных местах до 200 суток. Объём </a:t>
            </a:r>
            <a:r>
              <a:rPr lang="ru-RU" altLang="ru-RU" sz="1400" dirty="0" err="1"/>
              <a:t>снегоприноса</a:t>
            </a:r>
            <a:r>
              <a:rPr lang="ru-RU" altLang="ru-RU" sz="1400" dirty="0"/>
              <a:t> до 100…150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/м.</a:t>
            </a:r>
          </a:p>
          <a:p>
            <a:pPr eaLnBrk="1" hangingPunct="1"/>
            <a:endParaRPr lang="ru-RU" altLang="ru-RU" sz="1400" dirty="0"/>
          </a:p>
          <a:p>
            <a:pPr eaLnBrk="1" hangingPunct="1"/>
            <a:r>
              <a:rPr lang="ru-RU" altLang="ru-RU" sz="1400" dirty="0"/>
              <a:t>     </a:t>
            </a:r>
            <a:r>
              <a:rPr lang="ru-RU" altLang="ru-RU" sz="1400" b="1" i="1" dirty="0">
                <a:solidFill>
                  <a:srgbClr val="0000FF"/>
                </a:solidFill>
              </a:rPr>
              <a:t>III - районы трудной </a:t>
            </a:r>
            <a:r>
              <a:rPr lang="ru-RU" altLang="ru-RU" sz="1400" b="1" i="1" dirty="0" err="1">
                <a:solidFill>
                  <a:srgbClr val="0000FF"/>
                </a:solidFill>
              </a:rPr>
              <a:t>снегоборьбы</a:t>
            </a:r>
            <a:r>
              <a:rPr lang="ru-RU" altLang="ru-RU" sz="1400" b="1" dirty="0">
                <a:solidFill>
                  <a:srgbClr val="0000FF"/>
                </a:solidFill>
              </a:rPr>
              <a:t>. </a:t>
            </a:r>
            <a:r>
              <a:rPr lang="ru-RU" altLang="ru-RU" sz="1400" dirty="0"/>
              <a:t>Зимой преобладают сильные ветры и интенсивные метели. Снежные заносы образуются систематически часто большой толщины и плотности. Объемы </a:t>
            </a:r>
            <a:r>
              <a:rPr lang="ru-RU" altLang="ru-RU" sz="1400" dirty="0" err="1"/>
              <a:t>снегоприноса</a:t>
            </a:r>
            <a:r>
              <a:rPr lang="ru-RU" altLang="ru-RU" sz="1400" dirty="0"/>
              <a:t> до 250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/м, а в отдельных местах - 400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/м.</a:t>
            </a:r>
          </a:p>
          <a:p>
            <a:pPr eaLnBrk="1" hangingPunct="1"/>
            <a:endParaRPr lang="ru-RU" altLang="ru-RU" sz="1400" dirty="0"/>
          </a:p>
          <a:p>
            <a:pPr eaLnBrk="1" hangingPunct="1"/>
            <a:r>
              <a:rPr lang="ru-RU" altLang="ru-RU" sz="1400" dirty="0"/>
              <a:t>     </a:t>
            </a:r>
            <a:r>
              <a:rPr lang="ru-RU" altLang="ru-RU" sz="1400" b="1" i="1" dirty="0">
                <a:solidFill>
                  <a:srgbClr val="0000FF"/>
                </a:solidFill>
              </a:rPr>
              <a:t>IV - районы очень трудной </a:t>
            </a:r>
            <a:r>
              <a:rPr lang="ru-RU" altLang="ru-RU" sz="1400" b="1" i="1" dirty="0" err="1">
                <a:solidFill>
                  <a:srgbClr val="0000FF"/>
                </a:solidFill>
              </a:rPr>
              <a:t>снегоборьбы</a:t>
            </a:r>
            <a:r>
              <a:rPr lang="ru-RU" altLang="ru-RU" sz="1400" b="1" i="1" dirty="0">
                <a:solidFill>
                  <a:srgbClr val="0000FF"/>
                </a:solidFill>
              </a:rPr>
              <a:t>.</a:t>
            </a:r>
            <a:r>
              <a:rPr lang="ru-RU" altLang="ru-RU" sz="1400" b="1" dirty="0">
                <a:solidFill>
                  <a:srgbClr val="0000FF"/>
                </a:solidFill>
              </a:rPr>
              <a:t>  </a:t>
            </a:r>
            <a:r>
              <a:rPr lang="ru-RU" altLang="ru-RU" sz="1400" dirty="0">
                <a:solidFill>
                  <a:srgbClr val="0000FF"/>
                </a:solidFill>
              </a:rPr>
              <a:t>Продолжительность снежного периода 160…200 суток. О</a:t>
            </a:r>
            <a:r>
              <a:rPr lang="ru-RU" altLang="ru-RU" sz="1400" dirty="0"/>
              <a:t>бъёмы </a:t>
            </a:r>
            <a:r>
              <a:rPr lang="ru-RU" altLang="ru-RU" sz="1400" dirty="0" err="1"/>
              <a:t>снегоприноса</a:t>
            </a:r>
            <a:r>
              <a:rPr lang="ru-RU" altLang="ru-RU" sz="1400" dirty="0"/>
              <a:t> достигают 400…600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/м, в отдельных местах - 1000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/м. Отложения от снегопадов и снежные заносы большой толщины часто образуются на участках большого протяжения.</a:t>
            </a:r>
          </a:p>
          <a:p>
            <a:pPr eaLnBrk="1" hangingPunct="1"/>
            <a:endParaRPr lang="ru-RU" altLang="ru-RU" sz="1400" dirty="0"/>
          </a:p>
          <a:p>
            <a:pPr eaLnBrk="1" hangingPunct="1"/>
            <a:r>
              <a:rPr lang="ru-RU" altLang="ru-RU" sz="1400" i="1" dirty="0">
                <a:solidFill>
                  <a:srgbClr val="0000FF"/>
                </a:solidFill>
              </a:rPr>
              <a:t>     </a:t>
            </a:r>
            <a:r>
              <a:rPr lang="ru-RU" altLang="ru-RU" sz="1400" b="1" i="1" dirty="0">
                <a:solidFill>
                  <a:srgbClr val="0000FF"/>
                </a:solidFill>
              </a:rPr>
              <a:t>V - районы особенно трудной </a:t>
            </a:r>
            <a:r>
              <a:rPr lang="ru-RU" altLang="ru-RU" sz="1400" b="1" i="1" dirty="0" err="1">
                <a:solidFill>
                  <a:srgbClr val="0000FF"/>
                </a:solidFill>
              </a:rPr>
              <a:t>снегоборьбы</a:t>
            </a:r>
            <a:r>
              <a:rPr lang="ru-RU" altLang="ru-RU" sz="1400" b="1" dirty="0">
                <a:solidFill>
                  <a:srgbClr val="0000FF"/>
                </a:solidFill>
              </a:rPr>
              <a:t>.  </a:t>
            </a:r>
            <a:r>
              <a:rPr lang="ru-RU" altLang="ru-RU" sz="1400" dirty="0"/>
              <a:t>Продолжительность снежного периода 220…240 суток, а в отдельных местах до 300 суток. Скорость ветра при метелях достигает 40…45 м/с, а число суток с метелями доходит до 120…130 за зиму при продолжительности отдельных метелей до 10 суток и более. Объём </a:t>
            </a:r>
            <a:r>
              <a:rPr lang="ru-RU" altLang="ru-RU" sz="1400" dirty="0" err="1"/>
              <a:t>снегоприноса</a:t>
            </a:r>
            <a:r>
              <a:rPr lang="ru-RU" altLang="ru-RU" sz="1400" dirty="0"/>
              <a:t> до 1000 м</a:t>
            </a:r>
            <a:r>
              <a:rPr lang="ru-RU" altLang="ru-RU" sz="1400" baseline="30000" dirty="0"/>
              <a:t>3</a:t>
            </a:r>
            <a:r>
              <a:rPr lang="ru-RU" altLang="ru-RU" sz="1400" dirty="0"/>
              <a:t>/м и более.</a:t>
            </a:r>
          </a:p>
          <a:p>
            <a:pPr eaLnBrk="1" hangingPunct="1"/>
            <a:endParaRPr lang="ru-RU" altLang="ru-RU" sz="1400" dirty="0"/>
          </a:p>
          <a:p>
            <a:pPr eaLnBrk="1" hangingPunct="1"/>
            <a:endParaRPr lang="ru-RU" altLang="ru-RU" sz="1400" dirty="0"/>
          </a:p>
        </p:txBody>
      </p:sp>
      <p:sp>
        <p:nvSpPr>
          <p:cNvPr id="13320" name="Прямоугольник 1"/>
          <p:cNvSpPr>
            <a:spLocks noChangeArrowheads="1"/>
          </p:cNvSpPr>
          <p:nvPr/>
        </p:nvSpPr>
        <p:spPr bwMode="auto">
          <a:xfrm rot="10800000" flipV="1">
            <a:off x="107950" y="4595813"/>
            <a:ext cx="8845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/>
              <a:t>     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949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8EAD4B5D-5665-4776-92F3-1E96D8B44799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11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49005" y="224116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b="1" dirty="0">
                <a:solidFill>
                  <a:schemeClr val="bg1"/>
                </a:solidFill>
                <a:latin typeface="Tahoma" pitchFamily="34" charset="0"/>
              </a:rPr>
              <a:t>Защита автодорог от снежных заносов</a:t>
            </a:r>
          </a:p>
        </p:txBody>
      </p:sp>
      <p:sp>
        <p:nvSpPr>
          <p:cNvPr id="15367" name="Прямоугольник 1"/>
          <p:cNvSpPr>
            <a:spLocks noChangeArrowheads="1"/>
          </p:cNvSpPr>
          <p:nvPr/>
        </p:nvSpPr>
        <p:spPr bwMode="auto">
          <a:xfrm>
            <a:off x="114300" y="836613"/>
            <a:ext cx="8670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/>
              <a:t>     </a:t>
            </a:r>
          </a:p>
        </p:txBody>
      </p:sp>
      <p:sp>
        <p:nvSpPr>
          <p:cNvPr id="15368" name="Прямоугольник 1"/>
          <p:cNvSpPr>
            <a:spLocks noChangeArrowheads="1"/>
          </p:cNvSpPr>
          <p:nvPr/>
        </p:nvSpPr>
        <p:spPr bwMode="auto">
          <a:xfrm>
            <a:off x="114300" y="700088"/>
            <a:ext cx="88804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400" dirty="0">
                <a:solidFill>
                  <a:srgbClr val="FF0000"/>
                </a:solidFill>
              </a:rPr>
              <a:t>     </a:t>
            </a:r>
            <a:r>
              <a:rPr lang="ru-RU" altLang="ru-RU" sz="1400" b="1" dirty="0">
                <a:solidFill>
                  <a:srgbClr val="FF0000"/>
                </a:solidFill>
              </a:rPr>
              <a:t>Пути защиты заносимых участков дорог  от снежных заносов</a:t>
            </a:r>
            <a:r>
              <a:rPr lang="ru-RU" altLang="ru-RU" sz="1400" dirty="0">
                <a:solidFill>
                  <a:srgbClr val="FF0000"/>
                </a:solidFill>
              </a:rPr>
              <a:t>:</a:t>
            </a:r>
          </a:p>
          <a:p>
            <a:pPr eaLnBrk="1" hangingPunct="1"/>
            <a:r>
              <a:rPr lang="ru-RU" altLang="ru-RU" sz="1400" dirty="0"/>
              <a:t>     1. Задержка переносимого метелью снега на подступах к дороге и вызов образования снежных отложений на безопасном для дороги расстоянии или заранее подготовленном месте (Часто); </a:t>
            </a:r>
          </a:p>
          <a:p>
            <a:pPr eaLnBrk="1" hangingPunct="1"/>
            <a:r>
              <a:rPr lang="ru-RU" altLang="ru-RU" sz="1400" dirty="0"/>
              <a:t>     2. Увеличение скорости </a:t>
            </a:r>
            <a:r>
              <a:rPr lang="ru-RU" altLang="ru-RU" sz="1400" dirty="0" err="1"/>
              <a:t>снеговетрового</a:t>
            </a:r>
            <a:r>
              <a:rPr lang="ru-RU" altLang="ru-RU" sz="1400" dirty="0"/>
              <a:t> потока над дорогой и предотвращение  снежных отложений на дороге (реже); </a:t>
            </a:r>
          </a:p>
          <a:p>
            <a:pPr eaLnBrk="1" hangingPunct="1"/>
            <a:r>
              <a:rPr lang="ru-RU" altLang="ru-RU" sz="1400" dirty="0"/>
              <a:t>     3. Полное укрытие дороги от снега с помощью специальных сооружений (еще реже).</a:t>
            </a:r>
          </a:p>
          <a:p>
            <a:pPr eaLnBrk="1" hangingPunct="1"/>
            <a:endParaRPr lang="ru-RU" altLang="ru-RU" sz="1400" dirty="0"/>
          </a:p>
          <a:p>
            <a:pPr algn="ctr" eaLnBrk="1" hangingPunct="1"/>
            <a:r>
              <a:rPr lang="ru-RU" altLang="ru-RU" sz="1400" dirty="0">
                <a:solidFill>
                  <a:srgbClr val="FF0000"/>
                </a:solidFill>
              </a:rPr>
              <a:t>Очередность выполнения мероприятий по снегозащите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0825" y="2636838"/>
          <a:ext cx="8642350" cy="335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352"/>
                <a:gridCol w="1656450"/>
                <a:gridCol w="5689548"/>
              </a:tblGrid>
              <a:tr h="51809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Очерёдность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проведения 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Категория</a:t>
                      </a:r>
                    </a:p>
                    <a:p>
                      <a:pPr algn="ctr"/>
                      <a:r>
                        <a:rPr lang="ru-RU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снегозаносимости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Краткая характеристика параметров</a:t>
                      </a:r>
                      <a:endParaRPr lang="ru-RU" sz="1400" dirty="0"/>
                    </a:p>
                  </a:txBody>
                  <a:tcPr marL="91455" marR="91455" marT="45716" marB="45716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46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первую очередь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Сильнозаносимые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участки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Нераскрытые выемки,  у которых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снегоёмкость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подветренного откоса  меньше суммарного объема снега, приносимого метелями (выпадающего при снегопадах)</a:t>
                      </a:r>
                      <a:endParaRPr lang="ru-RU" sz="1400" dirty="0"/>
                    </a:p>
                  </a:txBody>
                  <a:tcPr marL="91455" marR="91455" marT="45716" marB="45716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765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 вторую очередь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Среднезаносимые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участки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Полувыемки-полунасыпи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аскрытые выемки</a:t>
                      </a: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Нулевые места и насыпи, имеющие высоту менее высоты снежного покрова.</a:t>
                      </a:r>
                      <a:endParaRPr lang="ru-RU" sz="1400" dirty="0"/>
                    </a:p>
                  </a:txBody>
                  <a:tcPr marL="91455" marR="91455" marT="45716" marB="45716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432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третью очередь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Слабозаносимые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участки</a:t>
                      </a:r>
                      <a:endParaRPr lang="ru-RU" sz="1400" dirty="0"/>
                    </a:p>
                  </a:txBody>
                  <a:tcPr marL="91455" marR="91455" marT="45716" marB="45716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Насыпи с ограждениями безопасности. </a:t>
                      </a: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Пересечения в одном уровне. </a:t>
                      </a: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Насыпи с высотой, меньше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незаносимой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400" dirty="0"/>
                    </a:p>
                  </a:txBody>
                  <a:tcPr marL="91455" marR="91455" marT="45716" marB="45716" anchor="ctr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16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1CC36834-62DC-4144-A3E7-EC64E7835F26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12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altLang="ru-RU" b="1" dirty="0">
                <a:solidFill>
                  <a:schemeClr val="bg1"/>
                </a:solidFill>
                <a:latin typeface="Tahoma" pitchFamily="34" charset="0"/>
              </a:rPr>
              <a:t>Защита автодорог от снежных заносов</a:t>
            </a:r>
          </a:p>
        </p:txBody>
      </p:sp>
      <p:sp>
        <p:nvSpPr>
          <p:cNvPr id="16391" name="Прямоугольник 1"/>
          <p:cNvSpPr>
            <a:spLocks noChangeArrowheads="1"/>
          </p:cNvSpPr>
          <p:nvPr/>
        </p:nvSpPr>
        <p:spPr bwMode="auto">
          <a:xfrm>
            <a:off x="92075" y="765175"/>
            <a:ext cx="8929688" cy="597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/>
              <a:t>     </a:t>
            </a:r>
            <a:r>
              <a:rPr lang="ru-RU" altLang="ru-RU" sz="1400" b="1">
                <a:solidFill>
                  <a:srgbClr val="FF0000"/>
                </a:solidFill>
              </a:rPr>
              <a:t>Виды снегозащитных сооружений и устройств по срокам службы</a:t>
            </a:r>
            <a:r>
              <a:rPr lang="ru-RU" altLang="ru-RU" sz="1400"/>
              <a:t>: </a:t>
            </a:r>
          </a:p>
          <a:p>
            <a:pPr eaLnBrk="1" hangingPunct="1"/>
            <a:r>
              <a:rPr lang="ru-RU" altLang="ru-RU" sz="1400"/>
              <a:t>      - постоянные;</a:t>
            </a:r>
          </a:p>
          <a:p>
            <a:pPr eaLnBrk="1" hangingPunct="1"/>
            <a:r>
              <a:rPr lang="ru-RU" altLang="ru-RU" sz="1400"/>
              <a:t>      - временные.</a:t>
            </a:r>
          </a:p>
          <a:p>
            <a:pPr eaLnBrk="1" hangingPunct="1"/>
            <a:r>
              <a:rPr lang="ru-RU" altLang="ru-RU" sz="1400" b="1">
                <a:solidFill>
                  <a:srgbClr val="FF0000"/>
                </a:solidFill>
              </a:rPr>
              <a:t>       </a:t>
            </a:r>
            <a:r>
              <a:rPr lang="ru-RU" altLang="ru-RU" sz="1400" b="1" i="1">
                <a:solidFill>
                  <a:srgbClr val="FF0000"/>
                </a:solidFill>
              </a:rPr>
              <a:t> </a:t>
            </a:r>
            <a:r>
              <a:rPr lang="ru-RU" altLang="ru-RU" sz="1400" i="1">
                <a:solidFill>
                  <a:srgbClr val="FF0000"/>
                </a:solidFill>
              </a:rPr>
              <a:t>Постоянные</a:t>
            </a:r>
            <a:r>
              <a:rPr lang="ru-RU" altLang="ru-RU" sz="1400" b="1" i="1">
                <a:solidFill>
                  <a:srgbClr val="FF0000"/>
                </a:solidFill>
              </a:rPr>
              <a:t> </a:t>
            </a:r>
            <a:r>
              <a:rPr lang="ru-RU" altLang="ru-RU" sz="1400" b="1"/>
              <a:t>- </a:t>
            </a:r>
            <a:r>
              <a:rPr lang="ru-RU" altLang="ru-RU" sz="1400"/>
              <a:t> средства защиты от снежных заносов и сооружения, которые устраивают при строительстве или ремонте дороги на весь срок её службы. Это:</a:t>
            </a:r>
          </a:p>
          <a:p>
            <a:pPr eaLnBrk="1" hangingPunct="1"/>
            <a:r>
              <a:rPr lang="ru-RU" altLang="ru-RU" sz="1400"/>
              <a:t>     - совершенствование формы и параметров земляного полотна;</a:t>
            </a:r>
          </a:p>
          <a:p>
            <a:pPr eaLnBrk="1" hangingPunct="1"/>
            <a:r>
              <a:rPr lang="ru-RU" altLang="ru-RU" sz="1400"/>
              <a:t>     - аккумуляционные полки в выемках; </a:t>
            </a:r>
          </a:p>
          <a:p>
            <a:pPr eaLnBrk="1" hangingPunct="1"/>
            <a:r>
              <a:rPr lang="ru-RU" altLang="ru-RU" sz="1400"/>
              <a:t>     - снегозадерживающие и снегопередувающие заборы; </a:t>
            </a:r>
          </a:p>
          <a:p>
            <a:pPr eaLnBrk="1" hangingPunct="1"/>
            <a:r>
              <a:rPr lang="ru-RU" altLang="ru-RU" sz="1400"/>
              <a:t>     - навесы, галереи; </a:t>
            </a:r>
          </a:p>
          <a:p>
            <a:pPr eaLnBrk="1" hangingPunct="1"/>
            <a:r>
              <a:rPr lang="ru-RU" altLang="ru-RU" sz="1400"/>
              <a:t>     - снегоизолирующие сооружения и др.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>
                <a:solidFill>
                  <a:srgbClr val="FF0000"/>
                </a:solidFill>
              </a:rPr>
              <a:t>     </a:t>
            </a:r>
            <a:r>
              <a:rPr lang="ru-RU" altLang="ru-RU" sz="1400" i="1">
                <a:solidFill>
                  <a:srgbClr val="FF0000"/>
                </a:solidFill>
              </a:rPr>
              <a:t>Временные</a:t>
            </a:r>
            <a:r>
              <a:rPr lang="ru-RU" altLang="ru-RU" sz="1400" b="1" i="1">
                <a:solidFill>
                  <a:srgbClr val="FF0000"/>
                </a:solidFill>
              </a:rPr>
              <a:t> </a:t>
            </a:r>
            <a:r>
              <a:rPr lang="ru-RU" altLang="ru-RU" sz="1400"/>
              <a:t>-  средства защиты, которые ежегодно устраивают или устанавливают осенью или в начале зимы. Это:</a:t>
            </a:r>
          </a:p>
          <a:p>
            <a:pPr eaLnBrk="1" hangingPunct="1"/>
            <a:r>
              <a:rPr lang="ru-RU" altLang="ru-RU" sz="1400"/>
              <a:t>     -  снежные валы и снежные траншеи; </a:t>
            </a:r>
          </a:p>
          <a:p>
            <a:pPr eaLnBrk="1" hangingPunct="1"/>
            <a:r>
              <a:rPr lang="ru-RU" altLang="ru-RU" sz="1400"/>
              <a:t>     - деревянные переносные щиты; </a:t>
            </a:r>
          </a:p>
          <a:p>
            <a:pPr eaLnBrk="1" hangingPunct="1"/>
            <a:r>
              <a:rPr lang="ru-RU" altLang="ru-RU" sz="1400"/>
              <a:t>     - сетки, полотна и ленты из полимерных материалов и др.</a:t>
            </a:r>
          </a:p>
          <a:p>
            <a:pPr eaLnBrk="1" hangingPunct="1"/>
            <a:r>
              <a:rPr lang="ru-RU" altLang="ru-RU" sz="1400"/>
              <a:t>    </a:t>
            </a:r>
          </a:p>
          <a:p>
            <a:pPr eaLnBrk="1" hangingPunct="1"/>
            <a:r>
              <a:rPr lang="ru-RU" altLang="ru-RU" sz="1400"/>
              <a:t>      </a:t>
            </a:r>
            <a:r>
              <a:rPr lang="ru-RU" altLang="ru-RU" sz="1400" b="1">
                <a:solidFill>
                  <a:srgbClr val="FF0000"/>
                </a:solidFill>
              </a:rPr>
              <a:t>Сооружения по принципу работы</a:t>
            </a:r>
            <a:r>
              <a:rPr lang="ru-RU" altLang="ru-RU" sz="1400"/>
              <a:t>:  </a:t>
            </a:r>
          </a:p>
          <a:p>
            <a:pPr eaLnBrk="1" hangingPunct="1"/>
            <a:r>
              <a:rPr lang="ru-RU" altLang="ru-RU" sz="1400"/>
              <a:t>     </a:t>
            </a:r>
            <a:r>
              <a:rPr lang="ru-RU" altLang="ru-RU" sz="1400">
                <a:solidFill>
                  <a:srgbClr val="0000FF"/>
                </a:solidFill>
              </a:rPr>
              <a:t>- сплошные (глухие);</a:t>
            </a:r>
          </a:p>
          <a:p>
            <a:pPr eaLnBrk="1" hangingPunct="1"/>
            <a:r>
              <a:rPr lang="ru-RU" altLang="ru-RU" sz="1400"/>
              <a:t>     - </a:t>
            </a:r>
            <a:r>
              <a:rPr lang="ru-RU" altLang="ru-RU" sz="1400">
                <a:solidFill>
                  <a:srgbClr val="0000FF"/>
                </a:solidFill>
              </a:rPr>
              <a:t>с просветами (решёточные</a:t>
            </a:r>
            <a:r>
              <a:rPr lang="ru-RU" altLang="ru-RU" sz="1400"/>
              <a:t>).</a:t>
            </a:r>
          </a:p>
          <a:p>
            <a:pPr eaLnBrk="1" hangingPunct="1"/>
            <a:r>
              <a:rPr lang="ru-RU" altLang="ru-RU" sz="1400"/>
              <a:t>     </a:t>
            </a:r>
          </a:p>
          <a:p>
            <a:pPr eaLnBrk="1" hangingPunct="1"/>
            <a:r>
              <a:rPr lang="ru-RU" altLang="ru-RU" sz="1400"/>
              <a:t>       Длина снегоотложений у преград с </a:t>
            </a:r>
          </a:p>
          <a:p>
            <a:pPr eaLnBrk="1" hangingPunct="1"/>
            <a:r>
              <a:rPr lang="ru-RU" altLang="ru-RU" sz="1400"/>
              <a:t>просветами</a:t>
            </a:r>
            <a:r>
              <a:rPr lang="ru-RU" altLang="ru-RU" sz="1400" b="1"/>
              <a:t> </a:t>
            </a:r>
            <a:r>
              <a:rPr lang="ru-RU" altLang="ru-RU" sz="1400" b="1">
                <a:solidFill>
                  <a:srgbClr val="FF0000"/>
                </a:solidFill>
              </a:rPr>
              <a:t>больше</a:t>
            </a:r>
            <a:r>
              <a:rPr lang="ru-RU" altLang="ru-RU" sz="1400"/>
              <a:t>, чем у сплошных </a:t>
            </a:r>
          </a:p>
          <a:p>
            <a:pPr eaLnBrk="1" hangingPunct="1"/>
            <a:r>
              <a:rPr lang="ru-RU" altLang="ru-RU" sz="1400"/>
              <a:t>преград, они задерживают </a:t>
            </a:r>
            <a:r>
              <a:rPr lang="ru-RU" altLang="ru-RU" sz="1400" b="1">
                <a:solidFill>
                  <a:srgbClr val="FF0000"/>
                </a:solidFill>
              </a:rPr>
              <a:t>большее </a:t>
            </a:r>
          </a:p>
          <a:p>
            <a:pPr eaLnBrk="1" hangingPunct="1"/>
            <a:r>
              <a:rPr lang="ru-RU" altLang="ru-RU" sz="1400" b="1">
                <a:solidFill>
                  <a:srgbClr val="FF0000"/>
                </a:solidFill>
              </a:rPr>
              <a:t>количество снега</a:t>
            </a:r>
            <a:endParaRPr lang="ru-RU" altLang="ru-RU" sz="1400">
              <a:solidFill>
                <a:srgbClr val="FF0000"/>
              </a:solidFill>
            </a:endParaRPr>
          </a:p>
          <a:p>
            <a:pPr eaLnBrk="1" hangingPunct="1"/>
            <a:endParaRPr lang="ru-RU" altLang="ru-RU" sz="1400">
              <a:solidFill>
                <a:srgbClr val="FF0000"/>
              </a:solidFill>
            </a:endParaRPr>
          </a:p>
          <a:p>
            <a:pPr eaLnBrk="1" hangingPunct="1"/>
            <a:endParaRPr lang="ru-RU" altLang="ru-RU" sz="1400"/>
          </a:p>
        </p:txBody>
      </p:sp>
      <p:pic>
        <p:nvPicPr>
          <p:cNvPr id="16392" name="Рисунок 9" descr="C:\Users\Kafedra_51\Desktop\Новый рисунок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4306888"/>
            <a:ext cx="49831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7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D8370D86-EE06-4C3D-AD71-0E8434687568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13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07504" y="214669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Снегозащитные средства и сооружения 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7415" name="Прямоугольник 1"/>
          <p:cNvSpPr>
            <a:spLocks noChangeArrowheads="1"/>
          </p:cNvSpPr>
          <p:nvPr/>
        </p:nvSpPr>
        <p:spPr bwMode="auto">
          <a:xfrm>
            <a:off x="190500" y="692150"/>
            <a:ext cx="8845550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00" b="1"/>
              <a:t>        </a:t>
            </a:r>
            <a:r>
              <a:rPr lang="ru-RU" altLang="ru-RU" sz="1400" b="1">
                <a:solidFill>
                  <a:srgbClr val="FF0000"/>
                </a:solidFill>
              </a:rPr>
              <a:t>Постоянные снегозащитные средства и сооружения</a:t>
            </a:r>
            <a:r>
              <a:rPr lang="ru-RU" altLang="ru-RU" sz="1400"/>
              <a:t>. </a:t>
            </a:r>
          </a:p>
          <a:p>
            <a:pPr algn="ctr"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 </a:t>
            </a:r>
            <a:r>
              <a:rPr lang="ru-RU" altLang="ru-RU" sz="1400"/>
              <a:t>1. </a:t>
            </a:r>
            <a:r>
              <a:rPr lang="ru-RU" altLang="ru-RU" sz="1400" b="1">
                <a:solidFill>
                  <a:srgbClr val="0000FF"/>
                </a:solidFill>
              </a:rPr>
              <a:t>Снегозащитные лесонасаждения</a:t>
            </a:r>
            <a:r>
              <a:rPr lang="ru-RU" altLang="ru-RU" sz="1400">
                <a:solidFill>
                  <a:srgbClr val="0000FF"/>
                </a:solidFill>
              </a:rPr>
              <a:t>. </a:t>
            </a:r>
            <a:r>
              <a:rPr lang="ru-RU" altLang="ru-RU" sz="1400"/>
              <a:t>Основной вид защиты автодорог от снежных заносов.   </a:t>
            </a:r>
          </a:p>
          <a:p>
            <a:pPr eaLnBrk="1" hangingPunct="1"/>
            <a:r>
              <a:rPr lang="ru-RU" altLang="ru-RU" sz="1400"/>
              <a:t>        Их недостатки: </a:t>
            </a:r>
          </a:p>
          <a:p>
            <a:pPr eaLnBrk="1" hangingPunct="1"/>
            <a:r>
              <a:rPr lang="ru-RU" altLang="ru-RU" sz="1400"/>
              <a:t>      - для их размещения вдоль дорог необходимы значительные земельные площади;</a:t>
            </a:r>
          </a:p>
          <a:p>
            <a:pPr eaLnBrk="1" hangingPunct="1"/>
            <a:r>
              <a:rPr lang="ru-RU" altLang="ru-RU" sz="1400"/>
              <a:t>      - лесные насаждения медленно растут и поздно вступают в работу;</a:t>
            </a:r>
          </a:p>
          <a:p>
            <a:pPr eaLnBrk="1" hangingPunct="1"/>
            <a:r>
              <a:rPr lang="ru-RU" altLang="ru-RU" sz="1400"/>
              <a:t>      - требуют постоянного ухода.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 </a:t>
            </a:r>
            <a:r>
              <a:rPr lang="ru-RU" altLang="ru-RU" sz="1400"/>
              <a:t>2. </a:t>
            </a:r>
            <a:r>
              <a:rPr lang="ru-RU" altLang="ru-RU" sz="1400" b="1">
                <a:solidFill>
                  <a:srgbClr val="0000FF"/>
                </a:solidFill>
              </a:rPr>
              <a:t>Совершенствование формы и размеров земляного полотна</a:t>
            </a:r>
            <a:r>
              <a:rPr lang="ru-RU" altLang="ru-RU" sz="1400" i="1"/>
              <a:t>.</a:t>
            </a:r>
          </a:p>
          <a:p>
            <a:pPr eaLnBrk="1" hangingPunct="1"/>
            <a:r>
              <a:rPr lang="ru-RU" altLang="ru-RU" sz="1400"/>
              <a:t> Одна из причин образования снежных заносов - нарушение при проектировании земляного полотна или отступления от проектных решений при строительстве. Чаще всего встречаются на участках выемок. При ремонте автодороги:</a:t>
            </a:r>
          </a:p>
          <a:p>
            <a:pPr eaLnBrk="1" hangingPunct="1"/>
            <a:r>
              <a:rPr lang="ru-RU" altLang="ru-RU" sz="1400"/>
              <a:t>     - придание земляному полотну обтекаемого профиля;</a:t>
            </a:r>
          </a:p>
          <a:p>
            <a:pPr eaLnBrk="1" hangingPunct="1"/>
            <a:r>
              <a:rPr lang="ru-RU" altLang="ru-RU" sz="1400"/>
              <a:t>     - выполаживание откосов;</a:t>
            </a:r>
          </a:p>
          <a:p>
            <a:pPr eaLnBrk="1" hangingPunct="1"/>
            <a:r>
              <a:rPr lang="ru-RU" altLang="ru-RU" sz="1400"/>
              <a:t>     - устройство аккумуляционных полок или полостей;</a:t>
            </a:r>
          </a:p>
          <a:p>
            <a:pPr eaLnBrk="1" hangingPunct="1"/>
            <a:r>
              <a:rPr lang="ru-RU" altLang="ru-RU" sz="1400"/>
              <a:t>     -  поднятие насыпей и др.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3. </a:t>
            </a:r>
            <a:r>
              <a:rPr lang="ru-RU" altLang="ru-RU" sz="1400" b="1">
                <a:solidFill>
                  <a:srgbClr val="0000FF"/>
                </a:solidFill>
              </a:rPr>
              <a:t>Снегозадерживающие заборы </a:t>
            </a:r>
            <a:r>
              <a:rPr lang="ru-RU" altLang="ru-RU" sz="1400"/>
              <a:t>высотой  до 5 м в  2, 3 и более </a:t>
            </a:r>
          </a:p>
          <a:p>
            <a:pPr eaLnBrk="1" hangingPunct="1"/>
            <a:r>
              <a:rPr lang="ru-RU" altLang="ru-RU" sz="1400"/>
              <a:t>рядов (двухпанельные с просветностью решётки 50 % , одно-</a:t>
            </a:r>
          </a:p>
          <a:p>
            <a:pPr eaLnBrk="1" hangingPunct="1"/>
            <a:r>
              <a:rPr lang="ru-RU" altLang="ru-RU" sz="1400"/>
              <a:t>панельные с просветностью решетки 70 %).</a:t>
            </a:r>
          </a:p>
          <a:p>
            <a:pPr eaLnBrk="1" hangingPunct="1"/>
            <a:r>
              <a:rPr lang="ru-RU" altLang="ru-RU" sz="1400"/>
              <a:t> </a:t>
            </a:r>
          </a:p>
          <a:p>
            <a:pPr eaLnBrk="1" hangingPunct="1"/>
            <a:r>
              <a:rPr lang="ru-RU" altLang="ru-RU" sz="1400"/>
              <a:t>     4.</a:t>
            </a:r>
            <a:r>
              <a:rPr lang="ru-RU" altLang="ru-RU" sz="1400" b="1"/>
              <a:t> </a:t>
            </a:r>
            <a:r>
              <a:rPr lang="ru-RU" altLang="ru-RU" sz="1400" b="1">
                <a:solidFill>
                  <a:srgbClr val="0000FF"/>
                </a:solidFill>
              </a:rPr>
              <a:t>Снегоизолирующие сооружения</a:t>
            </a:r>
            <a:r>
              <a:rPr lang="ru-RU" altLang="ru-RU" sz="1400">
                <a:solidFill>
                  <a:srgbClr val="0000FF"/>
                </a:solidFill>
              </a:rPr>
              <a:t>  </a:t>
            </a:r>
            <a:r>
              <a:rPr lang="ru-RU" altLang="ru-RU" sz="1400"/>
              <a:t>для полной защиты от снего-</a:t>
            </a:r>
          </a:p>
          <a:p>
            <a:pPr eaLnBrk="1" hangingPunct="1"/>
            <a:r>
              <a:rPr lang="ru-RU" altLang="ru-RU" sz="1400"/>
              <a:t>падов и метелей в виде галерей в горных районах.</a:t>
            </a:r>
          </a:p>
          <a:p>
            <a:pPr eaLnBrk="1" hangingPunct="1"/>
            <a:endParaRPr lang="ru-RU" altLang="ru-RU" sz="1400"/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</a:t>
            </a:r>
          </a:p>
        </p:txBody>
      </p:sp>
      <p:pic>
        <p:nvPicPr>
          <p:cNvPr id="17416" name="Рисунок 9" descr="http://www.norm-load.ru/SNiP/Data1/51/51537/x1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13" y="3284538"/>
            <a:ext cx="23352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Рисунок 11" descr="http://www.norm-load.ru/SNiP/Data1/51/51537/x10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5414963"/>
            <a:ext cx="53657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09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D5442FA1-479D-4E29-A743-9B716F735EC8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14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36354" y="415409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Снегозащитные средства и сооружения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8439" name="Прямоугольник 1"/>
          <p:cNvSpPr>
            <a:spLocks noChangeArrowheads="1"/>
          </p:cNvSpPr>
          <p:nvPr/>
        </p:nvSpPr>
        <p:spPr bwMode="auto">
          <a:xfrm>
            <a:off x="250825" y="836613"/>
            <a:ext cx="8601075" cy="44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b="1"/>
              <a:t>       </a:t>
            </a:r>
            <a:r>
              <a:rPr lang="ru-RU" altLang="ru-RU" sz="1400" b="1">
                <a:solidFill>
                  <a:srgbClr val="FF0000"/>
                </a:solidFill>
              </a:rPr>
              <a:t>Временные снегозадерживающие устройства</a:t>
            </a:r>
          </a:p>
          <a:p>
            <a:pPr eaLnBrk="1" hangingPunct="1"/>
            <a:endParaRPr lang="ru-RU" altLang="ru-RU" sz="1400" b="1">
              <a:solidFill>
                <a:srgbClr val="FF0000"/>
              </a:solidFill>
            </a:endParaRPr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1. </a:t>
            </a:r>
            <a:r>
              <a:rPr lang="ru-RU" altLang="ru-RU" sz="1400" b="1">
                <a:solidFill>
                  <a:srgbClr val="0000FF"/>
                </a:solidFill>
              </a:rPr>
              <a:t>Снежные стенки или валы вдоль дороги высотой 0,5…0,8 м</a:t>
            </a:r>
            <a:r>
              <a:rPr lang="ru-RU" altLang="ru-RU" sz="1400"/>
              <a:t>. </a:t>
            </a:r>
          </a:p>
          <a:p>
            <a:pPr eaLnBrk="1" hangingPunct="1"/>
            <a:r>
              <a:rPr lang="ru-RU" altLang="ru-RU" sz="1400"/>
              <a:t>Лучше работают стенки с разрывами, стенки из отдельных столбов или пирамид. Снежные валы и траншеи возможно устраивать, когда толщина снегового покрова будет не менее 20 см.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2. </a:t>
            </a:r>
            <a:r>
              <a:rPr lang="ru-RU" altLang="ru-RU" sz="1400" b="1">
                <a:solidFill>
                  <a:srgbClr val="0000FF"/>
                </a:solidFill>
              </a:rPr>
              <a:t>Снежные траншеи</a:t>
            </a:r>
            <a:r>
              <a:rPr lang="ru-RU" altLang="ru-RU" sz="1400"/>
              <a:t>. Прокладывают в снежном покрове проходами двухотвальных тракторных снегоочистителей или бульдозеров. Снегосборная способность траншеи (объём снега, который может задержать 1 м траншеи)  глубиной 1,5 м и ширине, создаваемой за один проход бульдозера, - в среднем 12 м</a:t>
            </a:r>
            <a:r>
              <a:rPr lang="ru-RU" altLang="ru-RU" sz="1400" baseline="30000"/>
              <a:t>3</a:t>
            </a:r>
            <a:r>
              <a:rPr lang="ru-RU" altLang="ru-RU" sz="1400"/>
              <a:t>/м. Прокладывают в несколько рядов параллельно дороге.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3. </a:t>
            </a:r>
            <a:r>
              <a:rPr lang="ru-RU" altLang="ru-RU" sz="1400" b="1"/>
              <a:t> </a:t>
            </a:r>
            <a:r>
              <a:rPr lang="ru-RU" altLang="ru-RU" sz="1400" b="1">
                <a:solidFill>
                  <a:srgbClr val="0000FF"/>
                </a:solidFill>
              </a:rPr>
              <a:t>Переносные деревянные щиты</a:t>
            </a:r>
            <a:r>
              <a:rPr lang="ru-RU" altLang="ru-RU" sz="1400"/>
              <a:t>. Наиболее медленно заносятся снегом щиты с неравномерно распределенным заполнением, при котором решётка сгущена в верхней части и разрежена в нижней. Наиболее эффективно задерживают снег щиты, установленные сплошной линией.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4. </a:t>
            </a:r>
            <a:r>
              <a:rPr lang="ru-RU" altLang="ru-RU" sz="1400" b="1">
                <a:solidFill>
                  <a:srgbClr val="0000FF"/>
                </a:solidFill>
              </a:rPr>
              <a:t>Сетки на полимерной основе </a:t>
            </a:r>
            <a:r>
              <a:rPr lang="ru-RU" altLang="ru-RU" sz="1400"/>
              <a:t>с просветностью 50…70 % и </a:t>
            </a:r>
          </a:p>
          <a:p>
            <a:pPr eaLnBrk="1" hangingPunct="1"/>
            <a:r>
              <a:rPr lang="ru-RU" altLang="ru-RU" sz="1400"/>
              <a:t>пластиковые шиты. 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</a:t>
            </a:r>
          </a:p>
        </p:txBody>
      </p:sp>
      <p:pic>
        <p:nvPicPr>
          <p:cNvPr id="18440" name="Рисунок 9" descr="http://www.norm-load.ru/SNiP/Data1/51/51537/x10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005263"/>
            <a:ext cx="253047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13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2CFC0FB1-6F93-417C-9690-8BE2B9C1B875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15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Очистка дорого от снега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487" name="Прямоугольник 1"/>
          <p:cNvSpPr>
            <a:spLocks noChangeArrowheads="1"/>
          </p:cNvSpPr>
          <p:nvPr/>
        </p:nvSpPr>
        <p:spPr bwMode="auto">
          <a:xfrm>
            <a:off x="257175" y="649288"/>
            <a:ext cx="8601075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b="1"/>
              <a:t>       </a:t>
            </a:r>
            <a:r>
              <a:rPr lang="ru-RU" altLang="ru-RU" sz="1400" b="1">
                <a:solidFill>
                  <a:srgbClr val="0000FF"/>
                </a:solidFill>
              </a:rPr>
              <a:t>Источники снега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на поверхности автодорог: </a:t>
            </a:r>
          </a:p>
          <a:p>
            <a:pPr eaLnBrk="1" hangingPunct="1"/>
            <a:r>
              <a:rPr lang="ru-RU" altLang="ru-RU" sz="1400"/>
              <a:t>         - снегопады;</a:t>
            </a:r>
          </a:p>
          <a:p>
            <a:pPr eaLnBrk="1" hangingPunct="1"/>
            <a:r>
              <a:rPr lang="ru-RU" altLang="ru-RU" sz="1400"/>
              <a:t>         - верховые метели;</a:t>
            </a:r>
          </a:p>
          <a:p>
            <a:pPr eaLnBrk="1" hangingPunct="1"/>
            <a:r>
              <a:rPr lang="ru-RU" altLang="ru-RU" sz="1400"/>
              <a:t>         - сходы лавин.</a:t>
            </a:r>
          </a:p>
          <a:p>
            <a:pPr eaLnBrk="1" hangingPunct="1"/>
            <a:r>
              <a:rPr lang="ru-RU" altLang="ru-RU" sz="1400"/>
              <a:t>     Стоимость снегоочистки 40…50 % от общих затрат на зимнее содержание.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Виды снегоочистительных работ</a:t>
            </a:r>
            <a:r>
              <a:rPr lang="ru-RU" altLang="ru-RU" sz="1400"/>
              <a:t>:</a:t>
            </a:r>
          </a:p>
          <a:p>
            <a:pPr eaLnBrk="1" hangingPunct="1"/>
            <a:r>
              <a:rPr lang="ru-RU" altLang="ru-RU" sz="1400"/>
              <a:t>      - патрульная снегоочистка; </a:t>
            </a:r>
          </a:p>
          <a:p>
            <a:pPr eaLnBrk="1" hangingPunct="1"/>
            <a:r>
              <a:rPr lang="ru-RU" altLang="ru-RU" sz="1400"/>
              <a:t>      - удаление валов;</a:t>
            </a:r>
          </a:p>
          <a:p>
            <a:pPr eaLnBrk="1" hangingPunct="1"/>
            <a:r>
              <a:rPr lang="ru-RU" altLang="ru-RU" sz="1400"/>
              <a:t>     -  расчистка снегопадных отложений и снежных заносов небольшой толщины; </a:t>
            </a:r>
          </a:p>
          <a:p>
            <a:pPr eaLnBrk="1" hangingPunct="1"/>
            <a:r>
              <a:rPr lang="ru-RU" altLang="ru-RU" sz="1400"/>
              <a:t>     - расчистка снежных заносов значительной толщины; </a:t>
            </a:r>
          </a:p>
          <a:p>
            <a:pPr eaLnBrk="1" hangingPunct="1"/>
            <a:r>
              <a:rPr lang="ru-RU" altLang="ru-RU" sz="1400"/>
              <a:t>      - расчистка лавинных завалов.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>
                <a:solidFill>
                  <a:srgbClr val="0000FF"/>
                </a:solidFill>
              </a:rPr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Патрульная снегоочистка </a:t>
            </a:r>
            <a:r>
              <a:rPr lang="ru-RU" altLang="ru-RU" sz="1400" b="1"/>
              <a:t>– </a:t>
            </a:r>
            <a:r>
              <a:rPr lang="ru-RU" altLang="ru-RU" sz="1400"/>
              <a:t>основной вид очистки. Производится периодическими проходами плужных и плужно-щеточных снегоочистителей по закрепленному участку в течение всей метели или снегопада. Производится:</a:t>
            </a:r>
          </a:p>
          <a:p>
            <a:pPr eaLnBrk="1" hangingPunct="1"/>
            <a:r>
              <a:rPr lang="ru-RU" altLang="ru-RU" sz="1400"/>
              <a:t>     - одиночными снегоочистителями;</a:t>
            </a:r>
          </a:p>
          <a:p>
            <a:pPr eaLnBrk="1" hangingPunct="1"/>
            <a:r>
              <a:rPr lang="ru-RU" altLang="ru-RU" sz="1400"/>
              <a:t>    - отрядом плужно-щеточных снегоочистителей, движущихся уступом с интервалом 30…60 м с перемещением снега от оси дороги к обочине с перекрытием следа на 0,3…0,5 м.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</a:t>
            </a:r>
            <a:r>
              <a:rPr lang="ru-RU" altLang="ru-RU" sz="1400" b="1">
                <a:solidFill>
                  <a:srgbClr val="FF0000"/>
                </a:solidFill>
              </a:rPr>
              <a:t>Очистку необходимо начинать сразу же с момента снегопада или метели</a:t>
            </a:r>
            <a:r>
              <a:rPr lang="ru-RU" altLang="ru-RU" sz="1400"/>
              <a:t>. При задержке с началом работ рыхлый снег колесами автомобилей превращается в накатный слой, практически не снимаемый при патрульной снегоочистке.</a:t>
            </a:r>
          </a:p>
          <a:p>
            <a:pPr eaLnBrk="1" hangingPunct="1"/>
            <a:r>
              <a:rPr lang="ru-RU" altLang="ru-RU" sz="1400"/>
              <a:t>     Снегоочистительные машины должны работать на скорости не менее </a:t>
            </a:r>
            <a:r>
              <a:rPr lang="ru-RU" altLang="ru-RU" sz="1400" b="1">
                <a:solidFill>
                  <a:srgbClr val="FF0000"/>
                </a:solidFill>
              </a:rPr>
              <a:t>30….35 км/ч </a:t>
            </a:r>
            <a:r>
              <a:rPr lang="ru-RU" altLang="ru-RU" sz="1400"/>
              <a:t>с целью повышения производительности и дальности отбрасывания снега за пределы дорожного полотна.</a:t>
            </a:r>
          </a:p>
          <a:p>
            <a:pPr eaLnBrk="1" hangingPunct="1"/>
            <a:r>
              <a:rPr lang="ru-RU" altLang="ru-RU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397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A2C74308-B581-4429-A8D4-81AFC64F816B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16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Снегозащитные средства и сооружения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1511" name="Прямоугольник 1"/>
          <p:cNvSpPr>
            <a:spLocks noChangeArrowheads="1"/>
          </p:cNvSpPr>
          <p:nvPr/>
        </p:nvSpPr>
        <p:spPr bwMode="auto">
          <a:xfrm>
            <a:off x="250825" y="836613"/>
            <a:ext cx="8601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b="1"/>
              <a:t>       </a:t>
            </a:r>
            <a:endParaRPr lang="ru-RU" altLang="ru-RU" sz="1400"/>
          </a:p>
          <a:p>
            <a:pPr eaLnBrk="1" hangingPunct="1"/>
            <a:r>
              <a:rPr lang="ru-RU" altLang="ru-RU" sz="1400"/>
              <a:t> </a:t>
            </a:r>
          </a:p>
        </p:txBody>
      </p:sp>
      <p:pic>
        <p:nvPicPr>
          <p:cNvPr id="21512" name="Picture 2" descr="C:\Users\Kafedra_51\Desktop\Новый рисун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655638"/>
            <a:ext cx="406400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Прямоугольник 1"/>
          <p:cNvSpPr>
            <a:spLocks noChangeArrowheads="1"/>
          </p:cNvSpPr>
          <p:nvPr/>
        </p:nvSpPr>
        <p:spPr bwMode="auto">
          <a:xfrm>
            <a:off x="3995738" y="1628775"/>
            <a:ext cx="50403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/>
              <a:t>     </a:t>
            </a:r>
            <a:r>
              <a:rPr lang="ru-RU" altLang="ru-RU" sz="1400">
                <a:solidFill>
                  <a:srgbClr val="0000FF"/>
                </a:solidFill>
              </a:rPr>
              <a:t>Технологические схемы очистки дорог от снега</a:t>
            </a:r>
            <a:r>
              <a:rPr lang="ru-RU" altLang="ru-RU" sz="1400"/>
              <a:t>:</a:t>
            </a:r>
          </a:p>
          <a:p>
            <a:pPr algn="ctr" eaLnBrk="1" hangingPunct="1"/>
            <a:r>
              <a:rPr lang="ru-RU" altLang="ru-RU" sz="1400" i="1"/>
              <a:t>    </a:t>
            </a:r>
            <a:r>
              <a:rPr lang="ru-RU" altLang="ru-RU" sz="1400" i="1">
                <a:solidFill>
                  <a:srgbClr val="FF0000"/>
                </a:solidFill>
              </a:rPr>
              <a:t>- </a:t>
            </a:r>
            <a:r>
              <a:rPr lang="ru-RU" altLang="ru-RU" sz="1400">
                <a:solidFill>
                  <a:srgbClr val="FF0000"/>
                </a:solidFill>
              </a:rPr>
              <a:t>от оси к обочинам;</a:t>
            </a:r>
          </a:p>
          <a:p>
            <a:pPr algn="ctr" eaLnBrk="1" hangingPunct="1"/>
            <a:r>
              <a:rPr lang="ru-RU" altLang="ru-RU" sz="1400" i="1">
                <a:solidFill>
                  <a:srgbClr val="FF0000"/>
                </a:solidFill>
              </a:rPr>
              <a:t>   </a:t>
            </a:r>
            <a:r>
              <a:rPr lang="ru-RU" altLang="ru-RU" sz="1400">
                <a:solidFill>
                  <a:srgbClr val="FF0000"/>
                </a:solidFill>
              </a:rPr>
              <a:t>- от одной обочины к другой  по направлению ветра</a:t>
            </a:r>
            <a:r>
              <a:rPr lang="ru-RU" altLang="ru-RU" sz="1400"/>
              <a:t>; </a:t>
            </a:r>
          </a:p>
          <a:p>
            <a:pPr eaLnBrk="1" hangingPunct="1"/>
            <a:r>
              <a:rPr lang="ru-RU" altLang="ru-RU" sz="1400" i="1"/>
              <a:t>     1 </a:t>
            </a:r>
            <a:r>
              <a:rPr lang="ru-RU" altLang="ru-RU" sz="1400"/>
              <a:t>- направление движения снегоочистительных машин</a:t>
            </a:r>
            <a:r>
              <a:rPr lang="ru-RU" altLang="ru-RU" sz="1400" i="1"/>
              <a:t>; </a:t>
            </a:r>
          </a:p>
          <a:p>
            <a:pPr eaLnBrk="1" hangingPunct="1"/>
            <a:r>
              <a:rPr lang="ru-RU" altLang="ru-RU" sz="1400" i="1"/>
              <a:t>     2</a:t>
            </a:r>
            <a:r>
              <a:rPr lang="ru-RU" altLang="ru-RU" sz="1400"/>
              <a:t> - направление отбрасывания снега;</a:t>
            </a:r>
          </a:p>
          <a:p>
            <a:pPr eaLnBrk="1" hangingPunct="1"/>
            <a:r>
              <a:rPr lang="ru-RU" altLang="ru-RU" sz="1400" i="1"/>
              <a:t>     3</a:t>
            </a:r>
            <a:r>
              <a:rPr lang="ru-RU" altLang="ru-RU" sz="1400"/>
              <a:t> - направление ветра.</a:t>
            </a:r>
          </a:p>
        </p:txBody>
      </p:sp>
      <p:sp>
        <p:nvSpPr>
          <p:cNvPr id="21514" name="Прямоугольник 2"/>
          <p:cNvSpPr>
            <a:spLocks noChangeArrowheads="1"/>
          </p:cNvSpPr>
          <p:nvPr/>
        </p:nvSpPr>
        <p:spPr bwMode="auto">
          <a:xfrm rot="10800000" flipV="1">
            <a:off x="9525" y="4330700"/>
            <a:ext cx="90836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/>
              <a:t>     Технологическая схема работы патрульных машин зависит от ширины очищаемой поверхности дороги, направления и скорости ветра. </a:t>
            </a:r>
          </a:p>
          <a:p>
            <a:pPr eaLnBrk="1" hangingPunct="1"/>
            <a:r>
              <a:rPr lang="ru-RU" altLang="ru-RU" sz="1400"/>
              <a:t>        Звено снегоочистительных машин подбирают так, чтобы за один проход в одном направлении снег убирался с половины очищаемой поверхности дороги без образования валов на обочине более допустимой толщины</a:t>
            </a:r>
          </a:p>
        </p:txBody>
      </p:sp>
    </p:spTree>
    <p:extLst>
      <p:ext uri="{BB962C8B-B14F-4D97-AF65-F5344CB8AC3E}">
        <p14:creationId xmlns:p14="http://schemas.microsoft.com/office/powerpoint/2010/main" val="49329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1404BECA-6BCF-41E4-96A4-613813E9478C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17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Снегозащитные средства и сооружения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2535" name="Прямоугольник 1"/>
          <p:cNvSpPr>
            <a:spLocks noChangeArrowheads="1"/>
          </p:cNvSpPr>
          <p:nvPr/>
        </p:nvSpPr>
        <p:spPr bwMode="auto">
          <a:xfrm>
            <a:off x="250825" y="836613"/>
            <a:ext cx="8601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b="1"/>
              <a:t>       </a:t>
            </a:r>
            <a:endParaRPr lang="ru-RU" altLang="ru-RU" sz="1400"/>
          </a:p>
          <a:p>
            <a:pPr eaLnBrk="1" hangingPunct="1"/>
            <a:r>
              <a:rPr lang="ru-RU" altLang="ru-RU" sz="1400"/>
              <a:t> </a:t>
            </a:r>
          </a:p>
        </p:txBody>
      </p:sp>
      <p:sp>
        <p:nvSpPr>
          <p:cNvPr id="22536" name="Прямоугольник 1"/>
          <p:cNvSpPr>
            <a:spLocks noChangeArrowheads="1"/>
          </p:cNvSpPr>
          <p:nvPr/>
        </p:nvSpPr>
        <p:spPr bwMode="auto">
          <a:xfrm>
            <a:off x="107950" y="584200"/>
            <a:ext cx="8796338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 b="1"/>
              <a:t>     </a:t>
            </a:r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Зимняя скользкость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– это ледяные образования и снежные отложения на поверхности дороги, приводящие к снижению коэффициента сцепления колеса автомобиля с поверхностью дороги и ухудшению ровности.</a:t>
            </a:r>
          </a:p>
          <a:p>
            <a:pPr eaLnBrk="1" hangingPunct="1"/>
            <a:endParaRPr lang="ru-RU" altLang="ru-RU" sz="1400"/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ВИДЫ ЗИМНЕЙ СКОЛЬЗКОСТИ:</a:t>
            </a:r>
          </a:p>
          <a:p>
            <a:pPr algn="ctr"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1. </a:t>
            </a:r>
            <a:r>
              <a:rPr lang="ru-RU" altLang="ru-RU" sz="1400" b="1">
                <a:solidFill>
                  <a:srgbClr val="0000FF"/>
                </a:solidFill>
              </a:rPr>
              <a:t>Гололедица</a:t>
            </a:r>
            <a:r>
              <a:rPr lang="ru-RU" altLang="ru-RU" sz="1400"/>
              <a:t> - слой льда, образовавшийся в результате замерзания воды, которая находилась на тёплом мокром покрытии и превратилась в лёд при понижении температуры воздуха и охлаждении покрытия до 0°С и ниже.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2. </a:t>
            </a:r>
            <a:r>
              <a:rPr lang="ru-RU" altLang="ru-RU" sz="1400" b="1">
                <a:solidFill>
                  <a:srgbClr val="0000FF"/>
                </a:solidFill>
              </a:rPr>
              <a:t>Гололёд</a:t>
            </a:r>
            <a:r>
              <a:rPr lang="ru-RU" altLang="ru-RU" sz="1400"/>
              <a:t> - слой льда, образовавшийся при замерзании осадков, выпадающих на сухое охлаждённое покрытие.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3. </a:t>
            </a:r>
            <a:r>
              <a:rPr lang="ru-RU" altLang="ru-RU" sz="1400" b="1">
                <a:solidFill>
                  <a:srgbClr val="0000FF"/>
                </a:solidFill>
              </a:rPr>
              <a:t>Снежный накат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уплотнённый и обледеневший при многократном воздействии колёс автомобилей слой снега со скользкой поверхностью.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4. </a:t>
            </a:r>
            <a:r>
              <a:rPr lang="ru-RU" altLang="ru-RU" sz="1400" b="1">
                <a:solidFill>
                  <a:srgbClr val="0000FF"/>
                </a:solidFill>
              </a:rPr>
              <a:t>Мокрый снег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кашеобразная смесь влажного снега с водой, образовавшаяся при выпадении мокрого снега из облаков или таяния снежного слоя на покрытии при быстром повышении температуры воздуха.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 b="1"/>
              <a:t>     </a:t>
            </a:r>
            <a:r>
              <a:rPr lang="ru-RU" altLang="ru-RU" sz="1400"/>
              <a:t>5. </a:t>
            </a:r>
            <a:r>
              <a:rPr lang="ru-RU" altLang="ru-RU" sz="1400" b="1">
                <a:solidFill>
                  <a:srgbClr val="0000FF"/>
                </a:solidFill>
              </a:rPr>
              <a:t>Рыхлый снег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- отложения на покрытии свежевыпавшего или принесённого метелью снега.</a:t>
            </a:r>
          </a:p>
        </p:txBody>
      </p:sp>
    </p:spTree>
    <p:extLst>
      <p:ext uri="{BB962C8B-B14F-4D97-AF65-F5344CB8AC3E}">
        <p14:creationId xmlns:p14="http://schemas.microsoft.com/office/powerpoint/2010/main" val="337349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A0D257E2-7A5A-4232-B878-8E51BA57C29E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18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Снегозащитные средства и сооружения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3559" name="Прямоугольник 1"/>
          <p:cNvSpPr>
            <a:spLocks noChangeArrowheads="1"/>
          </p:cNvSpPr>
          <p:nvPr/>
        </p:nvSpPr>
        <p:spPr bwMode="auto">
          <a:xfrm>
            <a:off x="250825" y="836613"/>
            <a:ext cx="8601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b="1"/>
              <a:t>       </a:t>
            </a:r>
            <a:endParaRPr lang="ru-RU" altLang="ru-RU" sz="1400"/>
          </a:p>
          <a:p>
            <a:pPr eaLnBrk="1" hangingPunct="1"/>
            <a:r>
              <a:rPr lang="ru-RU" altLang="ru-RU" sz="1400"/>
              <a:t> </a:t>
            </a:r>
          </a:p>
        </p:txBody>
      </p:sp>
      <p:sp>
        <p:nvSpPr>
          <p:cNvPr id="23560" name="Прямоугольник 2"/>
          <p:cNvSpPr>
            <a:spLocks noChangeArrowheads="1"/>
          </p:cNvSpPr>
          <p:nvPr/>
        </p:nvSpPr>
        <p:spPr bwMode="auto">
          <a:xfrm rot="10800000" flipV="1">
            <a:off x="684213" y="442913"/>
            <a:ext cx="7775575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/>
              <a:t>     </a:t>
            </a:r>
          </a:p>
          <a:p>
            <a:pPr eaLnBrk="1" hangingPunct="1"/>
            <a:r>
              <a:rPr lang="ru-RU" altLang="ru-RU" sz="1400" b="1">
                <a:solidFill>
                  <a:srgbClr val="FF0000"/>
                </a:solidFill>
              </a:rPr>
              <a:t>МЕТОДЫ БОРЬБЫ С ЗИМНЕЙ СКОЛЬЗКОСТЬЮ</a:t>
            </a:r>
            <a:r>
              <a:rPr lang="ru-RU" altLang="ru-RU" sz="1400"/>
              <a:t>: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1. </a:t>
            </a:r>
            <a:r>
              <a:rPr lang="ru-RU" altLang="ru-RU" sz="1400" b="1">
                <a:solidFill>
                  <a:srgbClr val="0000FF"/>
                </a:solidFill>
              </a:rPr>
              <a:t>Снижение отрицательного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воздействия образовавшейся зимней скользкости и повышение коэффициента сцепления колеса с дорогой. </a:t>
            </a:r>
          </a:p>
          <a:p>
            <a:pPr eaLnBrk="1" hangingPunct="1"/>
            <a:r>
              <a:rPr lang="ru-RU" altLang="ru-RU" sz="1400"/>
              <a:t>Россыпь по обледеневшему покрытию минеральных фрикционных материалов.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2</a:t>
            </a:r>
            <a:r>
              <a:rPr lang="ru-RU" altLang="ru-RU" sz="1400" b="1"/>
              <a:t>. </a:t>
            </a:r>
            <a:r>
              <a:rPr lang="ru-RU" altLang="ru-RU" sz="1400" b="1">
                <a:solidFill>
                  <a:srgbClr val="0000FF"/>
                </a:solidFill>
              </a:rPr>
              <a:t>Удаление с покрытия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образовавшегося ледяного или снежного слоя. </a:t>
            </a:r>
          </a:p>
          <a:p>
            <a:pPr eaLnBrk="1" hangingPunct="1"/>
            <a:r>
              <a:rPr lang="ru-RU" altLang="ru-RU" sz="1400"/>
              <a:t>Применение химических, механических, тепловых и других методов.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3. </a:t>
            </a:r>
            <a:r>
              <a:rPr lang="ru-RU" altLang="ru-RU" sz="1400" b="1">
                <a:solidFill>
                  <a:srgbClr val="0000FF"/>
                </a:solidFill>
              </a:rPr>
              <a:t>Предотвращение образования</a:t>
            </a:r>
            <a:r>
              <a:rPr lang="ru-RU" altLang="ru-RU" sz="1400">
                <a:solidFill>
                  <a:srgbClr val="0000FF"/>
                </a:solidFill>
              </a:rPr>
              <a:t> </a:t>
            </a:r>
            <a:r>
              <a:rPr lang="ru-RU" altLang="ru-RU" sz="1400"/>
              <a:t>снежно-ледяного слоя или ослабление его сцепления с покрытием. </a:t>
            </a:r>
          </a:p>
          <a:p>
            <a:pPr eaLnBrk="1" hangingPunct="1"/>
            <a:r>
              <a:rPr lang="ru-RU" altLang="ru-RU" sz="1400"/>
              <a:t>Профилактическая обработка покрытия противогололёдными химическими веществами или введения противогололёдных реагентов в состав покрытия. </a:t>
            </a:r>
          </a:p>
        </p:txBody>
      </p:sp>
    </p:spTree>
    <p:extLst>
      <p:ext uri="{BB962C8B-B14F-4D97-AF65-F5344CB8AC3E}">
        <p14:creationId xmlns:p14="http://schemas.microsoft.com/office/powerpoint/2010/main" val="124463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6FE35C38-6A69-4CD9-BD64-1B879D2FB5E8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19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Борьба с зимней скользкостью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4583" name="Прямоугольник 1"/>
          <p:cNvSpPr>
            <a:spLocks noChangeArrowheads="1"/>
          </p:cNvSpPr>
          <p:nvPr/>
        </p:nvSpPr>
        <p:spPr bwMode="auto">
          <a:xfrm>
            <a:off x="250825" y="836613"/>
            <a:ext cx="8601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b="1"/>
              <a:t>       </a:t>
            </a:r>
            <a:endParaRPr lang="ru-RU" altLang="ru-RU" sz="1400"/>
          </a:p>
          <a:p>
            <a:pPr eaLnBrk="1" hangingPunct="1"/>
            <a:r>
              <a:rPr lang="ru-RU" altLang="ru-RU" sz="1400"/>
              <a:t> </a:t>
            </a:r>
          </a:p>
        </p:txBody>
      </p:sp>
      <p:sp>
        <p:nvSpPr>
          <p:cNvPr id="24584" name="Прямоугольник 2"/>
          <p:cNvSpPr>
            <a:spLocks noChangeArrowheads="1"/>
          </p:cNvSpPr>
          <p:nvPr/>
        </p:nvSpPr>
        <p:spPr bwMode="auto">
          <a:xfrm rot="10800000" flipV="1">
            <a:off x="250825" y="909638"/>
            <a:ext cx="8653463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/>
              <a:t>     </a:t>
            </a:r>
            <a:r>
              <a:rPr lang="ru-RU" altLang="ru-RU" sz="1400" b="1">
                <a:solidFill>
                  <a:srgbClr val="0000FF"/>
                </a:solidFill>
              </a:rPr>
              <a:t>Фрикционный метод</a:t>
            </a:r>
            <a:r>
              <a:rPr lang="ru-RU" altLang="ru-RU" sz="1400">
                <a:solidFill>
                  <a:srgbClr val="0000FF"/>
                </a:solidFill>
              </a:rPr>
              <a:t>.</a:t>
            </a:r>
          </a:p>
          <a:p>
            <a:pPr eaLnBrk="1" hangingPunct="1"/>
            <a:r>
              <a:rPr lang="ru-RU" altLang="ru-RU" sz="1400"/>
              <a:t>     По поверхности ледяного или снежно-ледяного слоя рассыпают песок, мелкий гравий, отходы дробления,  другие абразивные материалы с размером частиц не более 5…6 мм без примесей глинистых частиц. </a:t>
            </a:r>
          </a:p>
          <a:p>
            <a:pPr eaLnBrk="1" hangingPunct="1"/>
            <a:r>
              <a:rPr lang="ru-RU" altLang="ru-RU" sz="1400"/>
              <a:t>     Предельно допустимая доля пылеватых, глинистых и других  примесей не более 3 %.</a:t>
            </a:r>
          </a:p>
          <a:p>
            <a:pPr eaLnBrk="1" hangingPunct="1"/>
            <a:r>
              <a:rPr lang="ru-RU" altLang="ru-RU" sz="1400"/>
              <a:t>     Смесь рассыпают пескоразбрасывателями, усредненная норма расхода песка - 200… 700 г/м</a:t>
            </a:r>
            <a:r>
              <a:rPr lang="ru-RU" altLang="ru-RU" sz="1400" baseline="30000"/>
              <a:t>2</a:t>
            </a:r>
            <a:r>
              <a:rPr lang="ru-RU" altLang="ru-RU" sz="1400"/>
              <a:t> или 0,3…0,4 м</a:t>
            </a:r>
            <a:r>
              <a:rPr lang="ru-RU" altLang="ru-RU" sz="1400" baseline="30000"/>
              <a:t>3</a:t>
            </a:r>
            <a:r>
              <a:rPr lang="ru-RU" altLang="ru-RU" sz="1400"/>
              <a:t> на 1000 м</a:t>
            </a:r>
            <a:r>
              <a:rPr lang="ru-RU" altLang="ru-RU" sz="1400" baseline="30000"/>
              <a:t>2</a:t>
            </a:r>
            <a:r>
              <a:rPr lang="ru-RU" altLang="ru-RU" sz="1400"/>
              <a:t> покрытия. </a:t>
            </a:r>
          </a:p>
          <a:p>
            <a:pPr eaLnBrk="1" hangingPunct="1"/>
            <a:r>
              <a:rPr lang="ru-RU" altLang="ru-RU" sz="1400"/>
              <a:t>     На опасных участках  (спусках, перекрёстках, кривых малого радиуса) норму расхода рекомендуется </a:t>
            </a:r>
            <a:r>
              <a:rPr lang="ru-RU" altLang="ru-RU" sz="1400" b="1"/>
              <a:t>удваивать.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 Рассыпанный абразивный материал повышает коэффициент сцепления до 0,3.  Задерживается на проезжей части короткое время - не более 0,5 ч, сносится завихрениями после прохода автомобилей, разбрасывается колёсами и сдувается ветром. Для восстановления сцепных свойств требуются частые посыпки. 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     Для повышения эффективности применяют подогретый абразивный материал, который проникает в ледяную корку и после примерзания придает поверхности  шероховатость. Фрикционный метод </a:t>
            </a:r>
            <a:r>
              <a:rPr lang="ru-RU" altLang="ru-RU" sz="1400" b="1"/>
              <a:t>не устраняет скользкость</a:t>
            </a:r>
            <a:r>
              <a:rPr lang="ru-RU" altLang="ru-RU" sz="1400"/>
              <a:t>, а лишь на некоторое время уменьшает ее отрицательные последствия.</a:t>
            </a:r>
          </a:p>
        </p:txBody>
      </p:sp>
    </p:spTree>
    <p:extLst>
      <p:ext uri="{BB962C8B-B14F-4D97-AF65-F5344CB8AC3E}">
        <p14:creationId xmlns:p14="http://schemas.microsoft.com/office/powerpoint/2010/main" val="364083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/>
            <a:fld id="{1A12E7AD-1C9B-41D2-BF3A-65C109F21194}" type="slidenum">
              <a:rPr lang="ru-RU" altLang="ru-RU" sz="1400">
                <a:latin typeface="Calibri" panose="020F0502020204030204" pitchFamily="34" charset="0"/>
              </a:rPr>
              <a:pPr algn="r" eaLnBrk="1" hangingPunct="1"/>
              <a:t>20</a:t>
            </a:fld>
            <a:endParaRPr lang="ru-RU" altLang="ru-RU" sz="1400"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14675" y="215082"/>
            <a:ext cx="9143522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1143000" lvl="2" indent="-228600" algn="ctr">
              <a:defRPr/>
            </a:pPr>
            <a:r>
              <a:rPr lang="ru-RU" b="1" dirty="0"/>
              <a:t>Борьба с зимней скользкостью</a:t>
            </a:r>
            <a:endParaRPr lang="ru-RU" altLang="ru-RU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1457" name="Rectangle 17"/>
          <p:cNvSpPr>
            <a:spLocks noChangeArrowheads="1"/>
          </p:cNvSpPr>
          <p:nvPr/>
        </p:nvSpPr>
        <p:spPr bwMode="auto">
          <a:xfrm>
            <a:off x="0" y="206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Заголовок 5"/>
          <p:cNvSpPr>
            <a:spLocks noGrp="1"/>
          </p:cNvSpPr>
          <p:nvPr>
            <p:ph type="ctrTitle"/>
          </p:nvPr>
        </p:nvSpPr>
        <p:spPr>
          <a:xfrm>
            <a:off x="331723" y="2924944"/>
            <a:ext cx="8815388" cy="2835275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</a:t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altLang="ru-RU" sz="1400" b="1" dirty="0" smtClean="0">
                <a:solidFill>
                  <a:srgbClr val="0000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Комбинированный химико-фрикционный метод </a:t>
            </a: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На поверхность покрытия рассыпают  песок, смешанный с твёрдыми хлоридами :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NaCl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sz="1400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KaCl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, MgCl</a:t>
            </a:r>
            <a:r>
              <a:rPr lang="ru-RU" altLang="ru-RU" sz="1400" baseline="-25000" dirty="0" smtClean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, СаС1</a:t>
            </a:r>
            <a:r>
              <a:rPr lang="ru-RU" altLang="ru-RU" sz="1400" baseline="-25000" dirty="0" smtClean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. 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 Песчано-солевую смесь приготавливают на  путём смешения фрикционных материалов с кристаллической солью в рекомендуемых соотношении  Песок: Соль = 9:1; 8:1; 6:1 и 4:1. 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 Достоинства таких смесей: не смерзаются и не слёживаются.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Усредненные нормы расхода песчано-солевых смесей - 100…400 г/м</a:t>
            </a:r>
            <a:r>
              <a:rPr lang="ru-RU" altLang="ru-RU" sz="1400" baseline="30000" dirty="0" smtClean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, или 0,1…0,2 м</a:t>
            </a:r>
            <a:r>
              <a:rPr lang="ru-RU" altLang="ru-RU" sz="1400" baseline="30000" dirty="0" smtClean="0">
                <a:latin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на 1000 м</a:t>
            </a:r>
            <a:r>
              <a:rPr lang="ru-RU" altLang="ru-RU" sz="1400" baseline="30000" dirty="0" smtClean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покрытий, а на опасных 0,3…0,4 м</a:t>
            </a:r>
            <a:r>
              <a:rPr lang="ru-RU" altLang="ru-RU" sz="1400" baseline="30000" dirty="0" smtClean="0">
                <a:latin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. 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  Песчано-солевые смеси распределяют специальными </a:t>
            </a:r>
            <a:r>
              <a:rPr lang="ru-RU" altLang="ru-RU" sz="1400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пескоразбрасывателями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или комбинированными дорожными машинами с универсальным оборудованием.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altLang="ru-RU" sz="1400" b="1" dirty="0" smtClean="0">
                <a:solidFill>
                  <a:srgbClr val="0000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Химический метод 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состоит</a:t>
            </a: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в применении для плавления снега и льда твёрдых или жидких химических веществ, содержащих </a:t>
            </a: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хлористые соли.</a:t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Температура замерзания раствора зависит от концентрации и вида хлоридов. 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Раствор хлористого натрия 23 %-ной концентрации замерзает при температуре -21°С, а раствор хлористого кальция 30 %-ной концентрации при температуре -50°С. 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Допустимая температура применения: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-  хлористый натрий до -10°С;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- хлористый магний -10...-15°С;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     - хлористый кальций -15°…- 20°С.</a:t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400" b="1" dirty="0" smtClean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6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638" y="1214438"/>
            <a:ext cx="5778500" cy="482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2420135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476250"/>
            <a:ext cx="77057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5750425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2099</TotalTime>
  <Words>3177</Words>
  <Application>Microsoft Office PowerPoint</Application>
  <PresentationFormat>Экран (4:3)</PresentationFormat>
  <Paragraphs>356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ＭＳ Ｐゴシック</vt:lpstr>
      <vt:lpstr>Aharoni</vt:lpstr>
      <vt:lpstr>Arial</vt:lpstr>
      <vt:lpstr>Arial Black</vt:lpstr>
      <vt:lpstr>Calibri</vt:lpstr>
      <vt:lpstr>Century Gothic</vt:lpstr>
      <vt:lpstr>Tahoma</vt:lpstr>
      <vt:lpstr>Times New Roman</vt:lpstr>
      <vt:lpstr>Wingdings 3</vt:lpstr>
      <vt:lpstr>Легкий дым</vt:lpstr>
      <vt:lpstr> Организация и планирование строительства  транспортных сооружений</vt:lpstr>
      <vt:lpstr>ОиПСТР  Тема 7 Лекция 11   Организация строительства автомобильных дорог в зимних условиях.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Комбинированный химико-фрикционный метод       На поверхность покрытия рассыпают  песок, смешанный с твёрдыми хлоридами : NaCl, KaCl, MgCl2, СаС12.        Песчано-солевую смесь приготавливают на  путём смешения фрикционных материалов с кристаллической солью в рекомендуемых соотношении  Песок: Соль = 9:1; 8:1; 6:1 и 4:1.          Достоинства таких смесей: не смерзаются и не слёживаются.        Усредненные нормы расхода песчано-солевых смесей - 100…400 г/м2, или 0,1…0,2 м3 на 1000 м2 покрытий, а на опасных 0,3…0,4 м3.         Песчано-солевые смеси распределяют специальными пескоразбрасывателями или комбинированными дорожными машинами с универсальным оборудованием.        Химический метод состоит  в применении для плавления снега и льда твёрдых или жидких химических веществ, содержащих хлористые соли.       Температура замерзания раствора зависит от концентрации и вида хлоридов.  Раствор хлористого натрия 23 %-ной концентрации замерзает при температуре -21°С, а раствор хлористого кальция 30 %-ной концентрации при температуре -50°С.        Допустимая температура применения:      -  хлористый натрий до -10°С;      - хлористый магний -10...-15°С;      - хлористый кальций -15°…- 20°С.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93</cp:revision>
  <dcterms:created xsi:type="dcterms:W3CDTF">2014-09-03T06:40:38Z</dcterms:created>
  <dcterms:modified xsi:type="dcterms:W3CDTF">2021-12-22T09:28:56Z</dcterms:modified>
</cp:coreProperties>
</file>